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3"/>
  </p:notesMasterIdLst>
  <p:sldIdLst>
    <p:sldId id="343" r:id="rId2"/>
    <p:sldId id="260" r:id="rId3"/>
    <p:sldId id="505" r:id="rId4"/>
    <p:sldId id="508" r:id="rId5"/>
    <p:sldId id="326" r:id="rId6"/>
    <p:sldId id="342" r:id="rId7"/>
    <p:sldId id="327" r:id="rId8"/>
    <p:sldId id="329" r:id="rId9"/>
    <p:sldId id="330" r:id="rId10"/>
    <p:sldId id="331" r:id="rId11"/>
    <p:sldId id="332" r:id="rId12"/>
    <p:sldId id="333" r:id="rId13"/>
    <p:sldId id="334" r:id="rId14"/>
    <p:sldId id="335" r:id="rId15"/>
    <p:sldId id="336" r:id="rId16"/>
    <p:sldId id="337" r:id="rId17"/>
    <p:sldId id="273" r:id="rId18"/>
    <p:sldId id="274" r:id="rId19"/>
    <p:sldId id="275" r:id="rId20"/>
    <p:sldId id="276" r:id="rId21"/>
    <p:sldId id="277" r:id="rId22"/>
    <p:sldId id="278" r:id="rId23"/>
    <p:sldId id="280" r:id="rId24"/>
    <p:sldId id="281" r:id="rId25"/>
    <p:sldId id="282" r:id="rId26"/>
    <p:sldId id="283" r:id="rId27"/>
    <p:sldId id="285" r:id="rId28"/>
    <p:sldId id="344" r:id="rId29"/>
    <p:sldId id="286" r:id="rId30"/>
    <p:sldId id="287" r:id="rId31"/>
    <p:sldId id="288" r:id="rId32"/>
    <p:sldId id="291" r:id="rId33"/>
    <p:sldId id="290" r:id="rId34"/>
    <p:sldId id="289" r:id="rId35"/>
    <p:sldId id="292" r:id="rId36"/>
    <p:sldId id="293" r:id="rId37"/>
    <p:sldId id="294" r:id="rId38"/>
    <p:sldId id="295" r:id="rId39"/>
    <p:sldId id="296" r:id="rId40"/>
    <p:sldId id="298" r:id="rId41"/>
    <p:sldId id="299" r:id="rId42"/>
    <p:sldId id="300" r:id="rId43"/>
    <p:sldId id="304" r:id="rId44"/>
    <p:sldId id="301" r:id="rId45"/>
    <p:sldId id="302" r:id="rId46"/>
    <p:sldId id="307" r:id="rId47"/>
    <p:sldId id="305" r:id="rId48"/>
    <p:sldId id="306" r:id="rId49"/>
    <p:sldId id="308" r:id="rId50"/>
    <p:sldId id="309" r:id="rId51"/>
    <p:sldId id="310" r:id="rId52"/>
  </p:sldIdLst>
  <p:sldSz cx="9144000" cy="6858000" type="screen4x3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1FF61"/>
    <a:srgbClr val="9BFF9B"/>
    <a:srgbClr val="006000"/>
    <a:srgbClr val="00A200"/>
    <a:srgbClr val="C5FFC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99" autoAdjust="0"/>
    <p:restoredTop sz="94224" autoAdjust="0"/>
  </p:normalViewPr>
  <p:slideViewPr>
    <p:cSldViewPr>
      <p:cViewPr varScale="1">
        <p:scale>
          <a:sx n="142" d="100"/>
          <a:sy n="142" d="100"/>
        </p:scale>
        <p:origin x="848" y="1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C8448B-554A-4F69-A4FD-22C5D5306A95}" type="datetimeFigureOut">
              <a:rPr lang="nl-NL" smtClean="0"/>
              <a:pPr/>
              <a:t>22-04-2021</a:t>
            </a:fld>
            <a:endParaRPr lang="nl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55E396-6773-422A-AC52-907C1CA5A9EF}" type="slidenum">
              <a:rPr lang="nl-NL" smtClean="0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06569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Geneva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fld id="{02B3877A-37B9-F242-844A-E0A4770DE07F}" type="slidenum">
              <a:rPr lang="en-US" sz="1200">
                <a:latin typeface="Times New Roman" charset="0"/>
              </a:rPr>
              <a:pPr/>
              <a:t>3</a:t>
            </a:fld>
            <a:endParaRPr lang="en-US" sz="1200" dirty="0">
              <a:latin typeface="Times New Roman" charset="0"/>
            </a:endParaRPr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 dirty="0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88171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957CC8-6916-4659-8D61-C81A523E1943}" type="slidenum">
              <a:rPr lang="en-US" altLang="en-US" smtClean="0"/>
              <a:pPr/>
              <a:t>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980433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55E396-6773-422A-AC52-907C1CA5A9EF}" type="slidenum">
              <a:rPr lang="nl-NL" smtClean="0"/>
              <a:pPr/>
              <a:t>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249202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55E396-6773-422A-AC52-907C1CA5A9EF}" type="slidenum">
              <a:rPr lang="nl-NL" smtClean="0"/>
              <a:pPr/>
              <a:t>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010918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NL" dirty="0"/>
              <a:t>Checken op Nederlandse</a:t>
            </a:r>
            <a:r>
              <a:rPr lang="nl-NL" baseline="0" dirty="0"/>
              <a:t> taal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55E396-6773-422A-AC52-907C1CA5A9EF}" type="slidenum">
              <a:rPr lang="nl-NL" smtClean="0"/>
              <a:pPr/>
              <a:t>18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08832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55E396-6773-422A-AC52-907C1CA5A9EF}" type="slidenum">
              <a:rPr lang="nl-NL" smtClean="0"/>
              <a:pPr/>
              <a:t>27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361468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NL" dirty="0"/>
              <a:t>2</a:t>
            </a:r>
            <a:r>
              <a:rPr lang="nl-NL" baseline="30000" dirty="0"/>
              <a:t>23</a:t>
            </a:r>
            <a:r>
              <a:rPr lang="nl-NL" dirty="0"/>
              <a:t> = 8,39 miljoen</a:t>
            </a:r>
            <a:r>
              <a:rPr lang="nl-NL" baseline="0" dirty="0"/>
              <a:t> (8 388 608)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55E396-6773-422A-AC52-907C1CA5A9EF}" type="slidenum">
              <a:rPr lang="nl-NL" smtClean="0"/>
              <a:pPr/>
              <a:t>45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459921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A5B3D-06CE-4365-872C-FDFBB0B0A1FA}" type="datetime1">
              <a:rPr lang="nl-NL" smtClean="0"/>
              <a:t>22-04-2021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9AB4F-578B-4971-B4F9-2111D86BF23C}" type="slidenum">
              <a:rPr lang="nl-NL" smtClean="0"/>
              <a:pPr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46802-1B12-4568-8C07-7FA242A52EBA}" type="datetime1">
              <a:rPr lang="nl-NL" smtClean="0"/>
              <a:t>22-04-2021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9AB4F-578B-4971-B4F9-2111D86BF23C}" type="slidenum">
              <a:rPr lang="nl-NL" smtClean="0"/>
              <a:pPr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12929-9FCD-469D-916B-C7E040A0172E}" type="datetime1">
              <a:rPr lang="nl-NL" smtClean="0"/>
              <a:t>22-04-2021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9AB4F-578B-4971-B4F9-2111D86BF23C}" type="slidenum">
              <a:rPr lang="nl-NL" smtClean="0"/>
              <a:pPr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411B6-B694-4E78-A93D-450A12FE26F7}" type="datetime1">
              <a:rPr lang="nl-NL" smtClean="0"/>
              <a:t>22-04-2021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9AB4F-578B-4971-B4F9-2111D86BF23C}" type="slidenum">
              <a:rPr lang="nl-NL" smtClean="0"/>
              <a:pPr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4AC6B-25D8-4411-9000-E02864354567}" type="datetime1">
              <a:rPr lang="nl-NL" smtClean="0"/>
              <a:t>22-04-2021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9AB4F-578B-4971-B4F9-2111D86BF23C}" type="slidenum">
              <a:rPr lang="nl-NL" smtClean="0"/>
              <a:pPr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40900-7F53-4610-8476-DE20040F57B0}" type="datetime1">
              <a:rPr lang="nl-NL" smtClean="0"/>
              <a:t>22-04-2021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9AB4F-578B-4971-B4F9-2111D86BF23C}" type="slidenum">
              <a:rPr lang="nl-NL" smtClean="0"/>
              <a:pPr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29A94-F741-4842-A5CD-3CE5B1BEC38B}" type="datetime1">
              <a:rPr lang="nl-NL" smtClean="0"/>
              <a:t>22-04-2021</a:t>
            </a:fld>
            <a:endParaRPr lang="nl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9AB4F-578B-4971-B4F9-2111D86BF23C}" type="slidenum">
              <a:rPr lang="nl-NL" smtClean="0"/>
              <a:pPr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E99D22-B8E4-447F-93AC-FE9003A00BB0}" type="datetime1">
              <a:rPr lang="nl-NL" smtClean="0"/>
              <a:t>22-04-2021</a:t>
            </a:fld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9AB4F-578B-4971-B4F9-2111D86BF23C}" type="slidenum">
              <a:rPr lang="nl-NL" smtClean="0"/>
              <a:pPr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985F9-4265-465B-A9C1-62F843AE8611}" type="datetime1">
              <a:rPr lang="nl-NL" smtClean="0"/>
              <a:t>22-04-2021</a:t>
            </a:fld>
            <a:endParaRPr lang="nl-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9AB4F-578B-4971-B4F9-2111D86BF23C}" type="slidenum">
              <a:rPr lang="nl-NL" smtClean="0"/>
              <a:pPr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6500C-CE32-455F-81C9-F370158A51F0}" type="datetime1">
              <a:rPr lang="nl-NL" smtClean="0"/>
              <a:t>22-04-2021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9AB4F-578B-4971-B4F9-2111D86BF23C}" type="slidenum">
              <a:rPr lang="nl-NL" smtClean="0"/>
              <a:pPr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EC402-2F8A-454A-A88C-441D0DBF6DE6}" type="datetime1">
              <a:rPr lang="nl-NL" smtClean="0"/>
              <a:t>22-04-2021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9AB4F-578B-4971-B4F9-2111D86BF23C}" type="slidenum">
              <a:rPr lang="nl-NL" smtClean="0"/>
              <a:pPr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5FFC5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5F54B0-B6A9-416B-BE3B-C649B252E451}" type="datetime1">
              <a:rPr lang="nl-NL" smtClean="0"/>
              <a:t>22-04-2021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19AB4F-578B-4971-B4F9-2111D86BF23C}" type="slidenum">
              <a:rPr lang="nl-NL" smtClean="0"/>
              <a:pPr/>
              <a:t>‹#›</a:t>
            </a:fld>
            <a:endParaRPr lang="nl-N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hyperlink" Target="https://www.youtube.com/watch?v=ydrtF45-y-g" TargetMode="Externa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Hoofdstuk 13</a:t>
            </a:r>
          </a:p>
        </p:txBody>
      </p:sp>
      <p:pic>
        <p:nvPicPr>
          <p:cNvPr id="4" name="Picture 3" descr="13_01_FamilyResemblance-U.jpg">
            <a:hlinkClick r:id="rId2"/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1772816"/>
            <a:ext cx="6649560" cy="4240162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9AB4F-578B-4971-B4F9-2111D86BF23C}" type="slidenum">
              <a:rPr lang="nl-NL" smtClean="0"/>
              <a:pPr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663992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1143000"/>
          </a:xfrm>
        </p:spPr>
        <p:txBody>
          <a:bodyPr/>
          <a:lstStyle/>
          <a:p>
            <a:r>
              <a:rPr lang="nl-NL" dirty="0"/>
              <a:t>De levenscyclus</a:t>
            </a: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51720" y="1196752"/>
            <a:ext cx="5009381" cy="536416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28B504-319C-4C29-9302-E762F7C86A95}" type="slidenum">
              <a:rPr lang="nl-NL" smtClean="0"/>
              <a:pPr/>
              <a:t>10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801547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1143000"/>
          </a:xfrm>
        </p:spPr>
        <p:txBody>
          <a:bodyPr/>
          <a:lstStyle/>
          <a:p>
            <a:r>
              <a:rPr lang="nl-NL" dirty="0"/>
              <a:t>Celdeling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nl-NL" sz="2000" b="1" dirty="0"/>
              <a:t>Mitose</a:t>
            </a:r>
          </a:p>
          <a:p>
            <a:pPr>
              <a:buNone/>
            </a:pPr>
            <a:r>
              <a:rPr lang="nl-NL" sz="2000" dirty="0"/>
              <a:t>		- komt voor in alle niet-geslachtscellen (</a:t>
            </a:r>
            <a:r>
              <a:rPr lang="nl-NL" sz="2000" b="1" dirty="0"/>
              <a:t>somatische cellen</a:t>
            </a:r>
            <a:r>
              <a:rPr lang="nl-NL" sz="2000" dirty="0"/>
              <a:t>)</a:t>
            </a:r>
          </a:p>
          <a:p>
            <a:pPr>
              <a:buNone/>
            </a:pPr>
            <a:r>
              <a:rPr lang="nl-NL" sz="2000" dirty="0"/>
              <a:t>		- dochtercellen zijn </a:t>
            </a:r>
            <a:r>
              <a:rPr lang="nl-NL" sz="2000" b="1" dirty="0"/>
              <a:t>genetisch identiek</a:t>
            </a:r>
          </a:p>
          <a:p>
            <a:pPr>
              <a:buNone/>
            </a:pPr>
            <a:r>
              <a:rPr lang="nl-NL" sz="2000" dirty="0"/>
              <a:t>		- er gaat </a:t>
            </a:r>
            <a:r>
              <a:rPr lang="nl-NL" sz="2000" b="1" dirty="0"/>
              <a:t>geen</a:t>
            </a:r>
            <a:r>
              <a:rPr lang="nl-NL" sz="2000" dirty="0"/>
              <a:t> erfelijk materiaal verloren</a:t>
            </a:r>
          </a:p>
          <a:p>
            <a:pPr>
              <a:buNone/>
            </a:pPr>
            <a:endParaRPr lang="nl-NL" sz="2000" dirty="0"/>
          </a:p>
          <a:p>
            <a:pPr>
              <a:buFontTx/>
              <a:buChar char="-"/>
            </a:pPr>
            <a:r>
              <a:rPr lang="nl-NL" sz="2000" dirty="0"/>
              <a:t>Meiose</a:t>
            </a:r>
          </a:p>
          <a:p>
            <a:pPr lvl="2">
              <a:buFontTx/>
              <a:buChar char="-"/>
            </a:pPr>
            <a:r>
              <a:rPr lang="nl-NL" sz="2000" dirty="0"/>
              <a:t>Komt alleen voor bij de productie van </a:t>
            </a:r>
            <a:r>
              <a:rPr lang="nl-NL" sz="2000" b="1" dirty="0"/>
              <a:t>geslachtscellen </a:t>
            </a:r>
            <a:r>
              <a:rPr lang="nl-NL" sz="2000" dirty="0"/>
              <a:t>(</a:t>
            </a:r>
            <a:r>
              <a:rPr lang="nl-NL" sz="2000" b="1" dirty="0"/>
              <a:t>gameten</a:t>
            </a:r>
            <a:r>
              <a:rPr lang="nl-NL" sz="2000" dirty="0"/>
              <a:t>)</a:t>
            </a:r>
          </a:p>
          <a:p>
            <a:pPr lvl="2">
              <a:buFontTx/>
              <a:buChar char="-"/>
            </a:pPr>
            <a:r>
              <a:rPr lang="nl-NL" sz="2000" dirty="0"/>
              <a:t>Dochtercellen zijn </a:t>
            </a:r>
            <a:r>
              <a:rPr lang="nl-NL" sz="2000" b="1" dirty="0"/>
              <a:t>genetisch </a:t>
            </a:r>
            <a:r>
              <a:rPr lang="nl-NL" sz="2000" b="1" u="sng" dirty="0"/>
              <a:t>niet</a:t>
            </a:r>
            <a:r>
              <a:rPr lang="nl-NL" sz="2000" b="1" dirty="0"/>
              <a:t> identiek</a:t>
            </a:r>
          </a:p>
          <a:p>
            <a:pPr lvl="2">
              <a:buFontTx/>
              <a:buChar char="-"/>
            </a:pPr>
            <a:r>
              <a:rPr lang="nl-NL" sz="2000" dirty="0"/>
              <a:t>Dochtercellen bevatten maar de helft van het genetisch materiaal (</a:t>
            </a:r>
            <a:r>
              <a:rPr lang="nl-NL" sz="2000" b="1" dirty="0"/>
              <a:t>haploïd</a:t>
            </a:r>
            <a:r>
              <a:rPr lang="nl-NL" sz="2000" dirty="0"/>
              <a:t>)</a:t>
            </a:r>
          </a:p>
          <a:p>
            <a:pPr lvl="3">
              <a:buNone/>
            </a:pPr>
            <a:endParaRPr lang="nl-NL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28B504-319C-4C29-9302-E762F7C86A95}" type="slidenum">
              <a:rPr lang="nl-NL" smtClean="0"/>
              <a:pPr/>
              <a:t>11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253979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1143000"/>
          </a:xfrm>
        </p:spPr>
        <p:txBody>
          <a:bodyPr/>
          <a:lstStyle/>
          <a:p>
            <a:r>
              <a:rPr lang="nl-NL" dirty="0"/>
              <a:t>Mitose </a:t>
            </a:r>
            <a:r>
              <a:rPr lang="nl-NL" dirty="0" err="1"/>
              <a:t>vs</a:t>
            </a:r>
            <a:r>
              <a:rPr lang="nl-NL" dirty="0"/>
              <a:t> Meiose</a:t>
            </a:r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 cstate="print"/>
          <a:srcRect t="1893" b="4460"/>
          <a:stretch>
            <a:fillRect/>
          </a:stretch>
        </p:blipFill>
        <p:spPr bwMode="auto">
          <a:xfrm>
            <a:off x="611560" y="1052736"/>
            <a:ext cx="7685907" cy="561662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28B504-319C-4C29-9302-E762F7C86A95}" type="slidenum">
              <a:rPr lang="nl-NL" smtClean="0"/>
              <a:pPr/>
              <a:t>12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241673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1143000"/>
          </a:xfrm>
        </p:spPr>
        <p:txBody>
          <a:bodyPr/>
          <a:lstStyle/>
          <a:p>
            <a:r>
              <a:rPr lang="nl-NL" dirty="0"/>
              <a:t>Chromosomen en meiose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4525963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nl-NL" sz="2000" dirty="0"/>
              <a:t>Somatische cellen in de mens:	46 chromosomen</a:t>
            </a:r>
          </a:p>
          <a:p>
            <a:pPr>
              <a:buNone/>
            </a:pPr>
            <a:r>
              <a:rPr lang="nl-NL" sz="2000" dirty="0"/>
              <a:t>					23 </a:t>
            </a:r>
            <a:r>
              <a:rPr lang="nl-NL" sz="2000" b="1" dirty="0"/>
              <a:t>homologe chromosoomparen </a:t>
            </a:r>
          </a:p>
          <a:p>
            <a:pPr>
              <a:buNone/>
            </a:pPr>
            <a:r>
              <a:rPr lang="nl-NL" sz="2000" dirty="0"/>
              <a:t>					</a:t>
            </a:r>
            <a:r>
              <a:rPr lang="nl-NL" sz="2000" i="1" dirty="0"/>
              <a:t>n</a:t>
            </a:r>
            <a:r>
              <a:rPr lang="nl-NL" sz="2000" dirty="0"/>
              <a:t> = 23</a:t>
            </a:r>
          </a:p>
          <a:p>
            <a:pPr>
              <a:buNone/>
            </a:pPr>
            <a:endParaRPr lang="nl-NL" sz="2000" dirty="0"/>
          </a:p>
          <a:p>
            <a:pPr>
              <a:buNone/>
            </a:pPr>
            <a:r>
              <a:rPr lang="nl-NL" sz="2000" b="1" dirty="0"/>
              <a:t>Karyotype</a:t>
            </a:r>
            <a:r>
              <a:rPr lang="nl-NL" sz="2000" dirty="0"/>
              <a:t>	afbeelding van alle chromosomen in een </a:t>
            </a:r>
            <a:r>
              <a:rPr lang="nl-NL" sz="2000" b="1" dirty="0"/>
              <a:t>somatische cel</a:t>
            </a:r>
            <a:r>
              <a:rPr lang="nl-NL" sz="2000" dirty="0"/>
              <a:t>. </a:t>
            </a:r>
          </a:p>
          <a:p>
            <a:pPr>
              <a:buNone/>
            </a:pPr>
            <a:endParaRPr lang="nl-NL" sz="2000" b="1" dirty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67049" y="3288710"/>
            <a:ext cx="6009903" cy="340000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28B504-319C-4C29-9302-E762F7C86A95}" type="slidenum">
              <a:rPr lang="nl-NL" smtClean="0"/>
              <a:pPr/>
              <a:t>13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04834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1143000"/>
          </a:xfrm>
        </p:spPr>
        <p:txBody>
          <a:bodyPr/>
          <a:lstStyle/>
          <a:p>
            <a:r>
              <a:rPr lang="nl-NL" dirty="0"/>
              <a:t>Chromosomen en meiose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67049" y="2780928"/>
            <a:ext cx="6009903" cy="340000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251520" y="1558533"/>
            <a:ext cx="8049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b="1" dirty="0"/>
              <a:t>Autosomen</a:t>
            </a:r>
            <a:r>
              <a:rPr lang="nl-NL" dirty="0"/>
              <a:t>		alle chromosomen </a:t>
            </a:r>
            <a:r>
              <a:rPr lang="nl-NL" b="1" dirty="0"/>
              <a:t>behalve</a:t>
            </a:r>
            <a:r>
              <a:rPr lang="nl-NL" dirty="0"/>
              <a:t> de geslachtschromosomen</a:t>
            </a:r>
          </a:p>
          <a:p>
            <a:r>
              <a:rPr lang="nl-NL" b="1" dirty="0"/>
              <a:t>Geslachtschromosomen	</a:t>
            </a:r>
            <a:r>
              <a:rPr lang="nl-NL" dirty="0"/>
              <a:t>X- en Y-chromosomen</a:t>
            </a:r>
            <a:endParaRPr lang="nl-NL" b="1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28B504-319C-4C29-9302-E762F7C86A95}" type="slidenum">
              <a:rPr lang="nl-NL" smtClean="0"/>
              <a:pPr/>
              <a:t>14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227980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1143000"/>
          </a:xfrm>
        </p:spPr>
        <p:txBody>
          <a:bodyPr/>
          <a:lstStyle/>
          <a:p>
            <a:r>
              <a:rPr lang="nl-NL" dirty="0"/>
              <a:t>Homologe chromosomen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1187624" y="1124744"/>
            <a:ext cx="6768752" cy="4248472"/>
            <a:chOff x="1187624" y="1124744"/>
            <a:chExt cx="6768752" cy="4248472"/>
          </a:xfrm>
        </p:grpSpPr>
        <p:sp>
          <p:nvSpPr>
            <p:cNvPr id="6" name="Rectangle 5"/>
            <p:cNvSpPr/>
            <p:nvPr/>
          </p:nvSpPr>
          <p:spPr>
            <a:xfrm>
              <a:off x="1187624" y="1124744"/>
              <a:ext cx="6768752" cy="42484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pic>
          <p:nvPicPr>
            <p:cNvPr id="23554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320669" y="1196752"/>
              <a:ext cx="6502663" cy="4055167"/>
            </a:xfrm>
            <a:prstGeom prst="rect">
              <a:avLst/>
            </a:prstGeom>
            <a:noFill/>
            <a:ln w="9525">
              <a:solidFill>
                <a:schemeClr val="bg1"/>
              </a:solidFill>
              <a:miter lim="800000"/>
              <a:headEnd/>
              <a:tailEnd/>
            </a:ln>
          </p:spPr>
        </p:pic>
      </p:grpSp>
      <p:sp>
        <p:nvSpPr>
          <p:cNvPr id="5" name="TextBox 4"/>
          <p:cNvSpPr txBox="1"/>
          <p:nvPr/>
        </p:nvSpPr>
        <p:spPr>
          <a:xfrm>
            <a:off x="35496" y="5445224"/>
            <a:ext cx="910749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000" dirty="0"/>
              <a:t>Let op de verschillen tussen de </a:t>
            </a:r>
            <a:r>
              <a:rPr lang="nl-NL" sz="2000" b="1" dirty="0"/>
              <a:t>homologe chromosomen</a:t>
            </a:r>
            <a:r>
              <a:rPr lang="nl-NL" sz="2000" dirty="0"/>
              <a:t> en </a:t>
            </a:r>
            <a:r>
              <a:rPr lang="nl-NL" sz="2000" b="1" dirty="0"/>
              <a:t>zusterchromatiden</a:t>
            </a:r>
          </a:p>
          <a:p>
            <a:endParaRPr lang="nl-NL" sz="2000" dirty="0"/>
          </a:p>
          <a:p>
            <a:r>
              <a:rPr lang="nl-NL" sz="2000" b="1" dirty="0"/>
              <a:t>Zusterchromatiden</a:t>
            </a:r>
            <a:r>
              <a:rPr lang="nl-NL" sz="2000" dirty="0"/>
              <a:t> zijn volledig identiek aan elkaar. </a:t>
            </a:r>
          </a:p>
          <a:p>
            <a:r>
              <a:rPr lang="nl-NL" sz="2000" dirty="0"/>
              <a:t>De </a:t>
            </a:r>
            <a:r>
              <a:rPr lang="nl-NL" sz="2000" b="1" dirty="0"/>
              <a:t>homologe chromosomen</a:t>
            </a:r>
            <a:r>
              <a:rPr lang="nl-NL" sz="2000" dirty="0"/>
              <a:t> dragen </a:t>
            </a:r>
            <a:r>
              <a:rPr lang="nl-NL" sz="2000" b="1" dirty="0"/>
              <a:t>dezelfde genen</a:t>
            </a:r>
            <a:r>
              <a:rPr lang="nl-NL" sz="2000" dirty="0"/>
              <a:t>, maar soms verschillende </a:t>
            </a:r>
            <a:r>
              <a:rPr lang="nl-NL" sz="2000" b="1" dirty="0"/>
              <a:t>allelen</a:t>
            </a:r>
            <a:r>
              <a:rPr lang="nl-NL" sz="2000" dirty="0"/>
              <a:t>.</a:t>
            </a:r>
            <a:endParaRPr lang="nl-NL" sz="2000" b="1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28B504-319C-4C29-9302-E762F7C86A95}" type="slidenum">
              <a:rPr lang="nl-NL" smtClean="0"/>
              <a:pPr/>
              <a:t>15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831668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1143000"/>
          </a:xfrm>
        </p:spPr>
        <p:txBody>
          <a:bodyPr/>
          <a:lstStyle/>
          <a:p>
            <a:r>
              <a:rPr lang="nl-NL" dirty="0"/>
              <a:t>Haploïd versus diploïd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nl-NL" sz="2000" b="1" dirty="0"/>
              <a:t>Diploïde cellen</a:t>
            </a:r>
            <a:r>
              <a:rPr lang="nl-NL" sz="2000" dirty="0"/>
              <a:t>	bevatten van elk soort chromosomen </a:t>
            </a:r>
            <a:r>
              <a:rPr lang="nl-NL" sz="2000" b="1" dirty="0"/>
              <a:t>twee</a:t>
            </a:r>
            <a:r>
              <a:rPr lang="nl-NL" sz="2000" dirty="0"/>
              <a:t> versies </a:t>
            </a:r>
          </a:p>
          <a:p>
            <a:pPr>
              <a:buNone/>
            </a:pPr>
            <a:r>
              <a:rPr lang="nl-NL" sz="2000" b="1" dirty="0"/>
              <a:t>				</a:t>
            </a:r>
            <a:r>
              <a:rPr lang="nl-NL" sz="2000" dirty="0"/>
              <a:t>(</a:t>
            </a:r>
            <a:r>
              <a:rPr lang="nl-NL" sz="2000" b="1" dirty="0"/>
              <a:t>maternaal </a:t>
            </a:r>
            <a:r>
              <a:rPr lang="nl-NL" sz="2000" dirty="0"/>
              <a:t>en </a:t>
            </a:r>
            <a:r>
              <a:rPr lang="nl-NL" sz="2000" b="1" dirty="0"/>
              <a:t>paternaal</a:t>
            </a:r>
            <a:r>
              <a:rPr lang="nl-NL" sz="2000" dirty="0"/>
              <a:t>)</a:t>
            </a:r>
          </a:p>
          <a:p>
            <a:pPr>
              <a:buNone/>
            </a:pPr>
            <a:r>
              <a:rPr lang="nl-NL" sz="2000" dirty="0"/>
              <a:t>			twee homologe chromosomen	</a:t>
            </a:r>
          </a:p>
          <a:p>
            <a:pPr>
              <a:buNone/>
            </a:pPr>
            <a:r>
              <a:rPr lang="nl-NL" sz="2000" dirty="0"/>
              <a:t>			2</a:t>
            </a:r>
            <a:r>
              <a:rPr lang="nl-NL" sz="2000" i="1" dirty="0"/>
              <a:t>n</a:t>
            </a:r>
            <a:endParaRPr lang="nl-NL" sz="2000" dirty="0"/>
          </a:p>
          <a:p>
            <a:pPr>
              <a:buNone/>
            </a:pPr>
            <a:endParaRPr lang="nl-NL" sz="2000" b="1" dirty="0"/>
          </a:p>
          <a:p>
            <a:pPr>
              <a:buNone/>
            </a:pPr>
            <a:r>
              <a:rPr lang="nl-NL" sz="2000" b="1" dirty="0"/>
              <a:t>Haploïde cellen</a:t>
            </a:r>
            <a:r>
              <a:rPr lang="nl-NL" sz="2000" dirty="0"/>
              <a:t>	bevatten van elk chromosoom maar </a:t>
            </a:r>
            <a:r>
              <a:rPr lang="nl-NL" sz="2000" b="1" dirty="0"/>
              <a:t>één</a:t>
            </a:r>
            <a:r>
              <a:rPr lang="nl-NL" sz="2000" dirty="0"/>
              <a:t> versie</a:t>
            </a:r>
          </a:p>
          <a:p>
            <a:pPr>
              <a:buNone/>
            </a:pPr>
            <a:r>
              <a:rPr lang="nl-NL" sz="2000" dirty="0"/>
              <a:t>			1</a:t>
            </a:r>
            <a:r>
              <a:rPr lang="nl-NL" sz="2000" i="1" dirty="0"/>
              <a:t>n</a:t>
            </a:r>
            <a:endParaRPr lang="nl-NL" sz="2000" dirty="0"/>
          </a:p>
          <a:p>
            <a:pPr>
              <a:buNone/>
            </a:pPr>
            <a:endParaRPr lang="nl-NL" sz="2000" dirty="0"/>
          </a:p>
          <a:p>
            <a:pPr>
              <a:buNone/>
            </a:pPr>
            <a:r>
              <a:rPr lang="nl-NL" sz="2000" dirty="0"/>
              <a:t>Het aantal chromosomen in een haploïde cel is </a:t>
            </a:r>
            <a:r>
              <a:rPr lang="nl-NL" sz="2000" i="1" dirty="0"/>
              <a:t>n</a:t>
            </a:r>
            <a:r>
              <a:rPr lang="nl-NL" sz="2000" dirty="0"/>
              <a:t>. </a:t>
            </a:r>
          </a:p>
          <a:p>
            <a:pPr>
              <a:buNone/>
            </a:pPr>
            <a:r>
              <a:rPr lang="nl-NL" sz="2000" i="1" dirty="0"/>
              <a:t>n</a:t>
            </a:r>
            <a:r>
              <a:rPr lang="nl-NL" sz="2000" dirty="0"/>
              <a:t> varieert </a:t>
            </a:r>
            <a:r>
              <a:rPr lang="nl-NL" sz="2000" b="1" dirty="0"/>
              <a:t>per organisme</a:t>
            </a:r>
            <a:r>
              <a:rPr lang="nl-NL" sz="2000" dirty="0"/>
              <a:t> (</a:t>
            </a:r>
            <a:r>
              <a:rPr lang="nl-NL" sz="2000" i="1" dirty="0"/>
              <a:t>Homo sapiens n</a:t>
            </a:r>
            <a:r>
              <a:rPr lang="nl-NL" sz="2000" dirty="0"/>
              <a:t> = 23, </a:t>
            </a:r>
            <a:r>
              <a:rPr lang="nl-NL" sz="2000" i="1" dirty="0"/>
              <a:t>Drosophila melanogaster n</a:t>
            </a:r>
            <a:r>
              <a:rPr lang="nl-NL" sz="2000" dirty="0"/>
              <a:t>=4, </a:t>
            </a:r>
            <a:r>
              <a:rPr lang="nl-NL" sz="2000" i="1" dirty="0"/>
              <a:t>canis lupus familiaris</a:t>
            </a:r>
            <a:r>
              <a:rPr lang="nl-NL" sz="2000" dirty="0"/>
              <a:t> </a:t>
            </a:r>
            <a:r>
              <a:rPr lang="nl-NL" sz="2000" i="1" dirty="0"/>
              <a:t>n</a:t>
            </a:r>
            <a:r>
              <a:rPr lang="nl-NL" sz="2000" dirty="0"/>
              <a:t>=39</a:t>
            </a:r>
            <a:r>
              <a:rPr lang="nl-NL" sz="2000" i="1" dirty="0"/>
              <a:t>, etc</a:t>
            </a:r>
            <a:r>
              <a:rPr lang="nl-NL" sz="2000" dirty="0"/>
              <a:t>)</a:t>
            </a:r>
            <a:endParaRPr lang="nl-NL" sz="2000" i="1" dirty="0"/>
          </a:p>
          <a:p>
            <a:pPr>
              <a:buNone/>
            </a:pPr>
            <a:r>
              <a:rPr lang="nl-NL" sz="2000" b="1" dirty="0"/>
              <a:t>			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28B504-319C-4C29-9302-E762F7C86A95}" type="slidenum">
              <a:rPr lang="nl-NL" smtClean="0"/>
              <a:pPr/>
              <a:t>16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343618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1143000"/>
          </a:xfrm>
        </p:spPr>
        <p:txBody>
          <a:bodyPr/>
          <a:lstStyle/>
          <a:p>
            <a:r>
              <a:rPr lang="nl-NL" dirty="0"/>
              <a:t>Chromosomen tijdens levenscyclus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1196752"/>
            <a:ext cx="5009381" cy="536416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grpSp>
        <p:nvGrpSpPr>
          <p:cNvPr id="14" name="Group 13"/>
          <p:cNvGrpSpPr/>
          <p:nvPr/>
        </p:nvGrpSpPr>
        <p:grpSpPr>
          <a:xfrm>
            <a:off x="5594280" y="1628800"/>
            <a:ext cx="3010168" cy="4401205"/>
            <a:chOff x="5393494" y="1672347"/>
            <a:chExt cx="3010168" cy="4401205"/>
          </a:xfrm>
        </p:grpSpPr>
        <p:sp>
          <p:nvSpPr>
            <p:cNvPr id="5" name="TextBox 4"/>
            <p:cNvSpPr txBox="1"/>
            <p:nvPr/>
          </p:nvSpPr>
          <p:spPr>
            <a:xfrm>
              <a:off x="5393494" y="1672347"/>
              <a:ext cx="2643865" cy="44012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nl-NL" sz="2000" dirty="0"/>
                <a:t>Organisme (2</a:t>
              </a:r>
              <a:r>
                <a:rPr lang="nl-NL" sz="2000" i="1" dirty="0"/>
                <a:t>n</a:t>
              </a:r>
              <a:r>
                <a:rPr lang="nl-NL" sz="2000" dirty="0"/>
                <a:t>)</a:t>
              </a:r>
            </a:p>
            <a:p>
              <a:pPr algn="ctr"/>
              <a:endParaRPr lang="nl-NL" sz="2000" dirty="0"/>
            </a:p>
            <a:p>
              <a:pPr algn="ctr"/>
              <a:endParaRPr lang="nl-NL" sz="2000" dirty="0"/>
            </a:p>
            <a:p>
              <a:pPr algn="ctr"/>
              <a:endParaRPr lang="nl-NL" sz="2000" dirty="0"/>
            </a:p>
            <a:p>
              <a:pPr algn="ctr"/>
              <a:r>
                <a:rPr lang="nl-NL" sz="2000" dirty="0"/>
                <a:t>Gameten (1</a:t>
              </a:r>
              <a:r>
                <a:rPr lang="nl-NL" sz="2000" i="1" dirty="0"/>
                <a:t>n</a:t>
              </a:r>
              <a:r>
                <a:rPr lang="nl-NL" sz="2000" dirty="0"/>
                <a:t>)</a:t>
              </a:r>
            </a:p>
            <a:p>
              <a:pPr algn="ctr"/>
              <a:r>
                <a:rPr lang="nl-NL" sz="2000" dirty="0"/>
                <a:t>(spermacellen/eicellen)</a:t>
              </a:r>
            </a:p>
            <a:p>
              <a:pPr algn="ctr"/>
              <a:endParaRPr lang="nl-NL" sz="2000" dirty="0"/>
            </a:p>
            <a:p>
              <a:pPr algn="ctr"/>
              <a:endParaRPr lang="nl-NL" sz="2000" dirty="0"/>
            </a:p>
            <a:p>
              <a:pPr algn="ctr"/>
              <a:endParaRPr lang="nl-NL" sz="2000" dirty="0"/>
            </a:p>
            <a:p>
              <a:pPr algn="ctr"/>
              <a:r>
                <a:rPr lang="nl-NL" sz="2000" dirty="0"/>
                <a:t>Zygoot (2</a:t>
              </a:r>
              <a:r>
                <a:rPr lang="nl-NL" sz="2000" i="1" dirty="0"/>
                <a:t>n</a:t>
              </a:r>
              <a:r>
                <a:rPr lang="nl-NL" sz="2000" dirty="0"/>
                <a:t>)</a:t>
              </a:r>
            </a:p>
            <a:p>
              <a:pPr algn="ctr"/>
              <a:endParaRPr lang="nl-NL" sz="2000" dirty="0"/>
            </a:p>
            <a:p>
              <a:pPr algn="ctr"/>
              <a:endParaRPr lang="nl-NL" sz="2000" dirty="0"/>
            </a:p>
            <a:p>
              <a:pPr algn="ctr"/>
              <a:endParaRPr lang="nl-NL" sz="2000" dirty="0"/>
            </a:p>
            <a:p>
              <a:pPr algn="ctr"/>
              <a:r>
                <a:rPr lang="nl-NL" sz="2000" dirty="0"/>
                <a:t>Nieuwe organisme (2</a:t>
              </a:r>
              <a:r>
                <a:rPr lang="nl-NL" sz="2000" i="1" dirty="0"/>
                <a:t>n</a:t>
              </a:r>
              <a:r>
                <a:rPr lang="nl-NL" sz="2000" dirty="0"/>
                <a:t>)</a:t>
              </a:r>
            </a:p>
          </p:txBody>
        </p:sp>
        <p:cxnSp>
          <p:nvCxnSpPr>
            <p:cNvPr id="7" name="Straight Arrow Connector 6"/>
            <p:cNvCxnSpPr/>
            <p:nvPr/>
          </p:nvCxnSpPr>
          <p:spPr>
            <a:xfrm>
              <a:off x="6715424" y="2104395"/>
              <a:ext cx="0" cy="7920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>
              <a:off x="6715424" y="3645024"/>
              <a:ext cx="0" cy="7920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>
              <a:off x="6715424" y="4941168"/>
              <a:ext cx="0" cy="7920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6948264" y="2300384"/>
              <a:ext cx="95571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sz="2000" b="1" dirty="0"/>
                <a:t>meiose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948264" y="3841013"/>
              <a:ext cx="145539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sz="2000" b="1" dirty="0"/>
                <a:t>bevruchting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948264" y="5137157"/>
              <a:ext cx="91153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sz="2000" b="1" dirty="0"/>
                <a:t>mitose</a:t>
              </a: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9AB4F-578B-4971-B4F9-2111D86BF23C}" type="slidenum">
              <a:rPr lang="nl-NL" smtClean="0"/>
              <a:pPr/>
              <a:t>17</a:t>
            </a:fld>
            <a:endParaRPr lang="nl-NL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1143000"/>
          </a:xfrm>
        </p:spPr>
        <p:txBody>
          <a:bodyPr/>
          <a:lstStyle/>
          <a:p>
            <a:r>
              <a:rPr lang="nl-NL" dirty="0"/>
              <a:t>Gameten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nl-NL" sz="2000" dirty="0"/>
              <a:t>Gameten zijn de enige cellen die </a:t>
            </a:r>
            <a:r>
              <a:rPr lang="nl-NL" sz="2000" b="1" dirty="0"/>
              <a:t>niet door mitose</a:t>
            </a:r>
            <a:r>
              <a:rPr lang="nl-NL" sz="2000" dirty="0"/>
              <a:t> worden geproduceerd. </a:t>
            </a:r>
          </a:p>
          <a:p>
            <a:pPr>
              <a:buNone/>
            </a:pPr>
            <a:endParaRPr lang="nl-NL" sz="2000" dirty="0"/>
          </a:p>
          <a:p>
            <a:pPr>
              <a:buNone/>
            </a:pPr>
            <a:r>
              <a:rPr lang="nl-NL" sz="2000" dirty="0"/>
              <a:t>Gameten ontstaan uit </a:t>
            </a:r>
            <a:r>
              <a:rPr lang="nl-NL" sz="2000" b="1" dirty="0"/>
              <a:t>germ cells </a:t>
            </a:r>
            <a:r>
              <a:rPr lang="nl-NL" sz="2000" dirty="0"/>
              <a:t>in de </a:t>
            </a:r>
            <a:r>
              <a:rPr lang="nl-NL" sz="2000" b="1" dirty="0"/>
              <a:t>gonaden</a:t>
            </a:r>
            <a:r>
              <a:rPr lang="nl-NL" sz="2000" dirty="0"/>
              <a:t>. Bij de vrouwen zijn dit de </a:t>
            </a:r>
            <a:r>
              <a:rPr lang="nl-NL" sz="2000" b="1" dirty="0"/>
              <a:t>eierstokken</a:t>
            </a:r>
            <a:r>
              <a:rPr lang="nl-NL" sz="2000" dirty="0"/>
              <a:t> (</a:t>
            </a:r>
            <a:r>
              <a:rPr lang="nl-NL" sz="2000" b="1" dirty="0"/>
              <a:t>ovaria</a:t>
            </a:r>
            <a:r>
              <a:rPr lang="nl-NL" sz="2000" dirty="0"/>
              <a:t>), bij de mannen de </a:t>
            </a:r>
            <a:r>
              <a:rPr lang="nl-NL" sz="2000" b="1" dirty="0"/>
              <a:t>testes (zaadballen</a:t>
            </a:r>
            <a:r>
              <a:rPr lang="nl-NL" sz="2000" dirty="0"/>
              <a:t>)</a:t>
            </a:r>
            <a:r>
              <a:rPr lang="nl-NL" sz="2000" b="1" dirty="0"/>
              <a:t>.</a:t>
            </a:r>
            <a:r>
              <a:rPr lang="nl-NL" sz="2000" dirty="0"/>
              <a:t> </a:t>
            </a:r>
          </a:p>
          <a:p>
            <a:pPr>
              <a:buNone/>
            </a:pPr>
            <a:endParaRPr lang="nl-NL" sz="2000" dirty="0"/>
          </a:p>
          <a:p>
            <a:pPr>
              <a:buNone/>
            </a:pPr>
            <a:endParaRPr lang="nl-NL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9AB4F-578B-4971-B4F9-2111D86BF23C}" type="slidenum">
              <a:rPr lang="nl-NL" smtClean="0"/>
              <a:pPr/>
              <a:t>18</a:t>
            </a:fld>
            <a:endParaRPr lang="nl-NL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1143000"/>
          </a:xfrm>
        </p:spPr>
        <p:txBody>
          <a:bodyPr/>
          <a:lstStyle/>
          <a:p>
            <a:r>
              <a:rPr lang="nl-NL" dirty="0"/>
              <a:t>Verschillende sexuele cycli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4525963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nl-NL" sz="2000" dirty="0"/>
              <a:t>In alle gevallen:		</a:t>
            </a:r>
            <a:r>
              <a:rPr lang="nl-NL" sz="2000" b="1" dirty="0"/>
              <a:t>meiose</a:t>
            </a:r>
            <a:r>
              <a:rPr lang="nl-NL" sz="2000" dirty="0"/>
              <a:t> en </a:t>
            </a:r>
            <a:r>
              <a:rPr lang="nl-NL" sz="2000" b="1" dirty="0"/>
              <a:t>bevruchting</a:t>
            </a:r>
            <a:endParaRPr lang="nl-NL" sz="2000" dirty="0"/>
          </a:p>
          <a:p>
            <a:pPr>
              <a:buNone/>
            </a:pPr>
            <a:r>
              <a:rPr lang="nl-NL" sz="2000" dirty="0"/>
              <a:t>Verschillen:		</a:t>
            </a:r>
            <a:r>
              <a:rPr lang="nl-NL" sz="2000" b="1" dirty="0"/>
              <a:t>duur </a:t>
            </a:r>
            <a:r>
              <a:rPr lang="nl-NL" sz="2000" dirty="0"/>
              <a:t>en </a:t>
            </a:r>
            <a:r>
              <a:rPr lang="nl-NL" sz="2000" b="1" dirty="0"/>
              <a:t>timing</a:t>
            </a:r>
            <a:r>
              <a:rPr lang="nl-NL" sz="2000" dirty="0"/>
              <a:t> van de verschillende stappen. </a:t>
            </a:r>
          </a:p>
          <a:p>
            <a:pPr>
              <a:buNone/>
            </a:pPr>
            <a:endParaRPr lang="nl-NL" sz="2000" dirty="0"/>
          </a:p>
          <a:p>
            <a:pPr>
              <a:buNone/>
            </a:pPr>
            <a:endParaRPr lang="nl-NL" sz="2000" dirty="0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2492896"/>
            <a:ext cx="8555954" cy="381642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9AB4F-578B-4971-B4F9-2111D86BF23C}" type="slidenum">
              <a:rPr lang="nl-NL" smtClean="0"/>
              <a:pPr/>
              <a:t>19</a:t>
            </a:fld>
            <a:endParaRPr lang="nl-NL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1143000"/>
          </a:xfrm>
        </p:spPr>
        <p:txBody>
          <a:bodyPr/>
          <a:lstStyle/>
          <a:p>
            <a:r>
              <a:rPr lang="nl-NL" dirty="0"/>
              <a:t>Leerdoelen hoofdstuk 13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nl-NL" sz="2000" dirty="0"/>
              <a:t>Wat je moet kunnen:</a:t>
            </a:r>
          </a:p>
          <a:p>
            <a:pPr>
              <a:buFont typeface="Calibri" pitchFamily="34" charset="0"/>
              <a:buChar char="₋"/>
            </a:pPr>
            <a:r>
              <a:rPr lang="nl-NL" sz="2000" dirty="0"/>
              <a:t>De processen </a:t>
            </a:r>
            <a:r>
              <a:rPr lang="nl-NL" sz="2000" b="1" dirty="0"/>
              <a:t>meiose</a:t>
            </a:r>
            <a:r>
              <a:rPr lang="nl-NL" sz="2000" dirty="0"/>
              <a:t> en </a:t>
            </a:r>
            <a:r>
              <a:rPr lang="nl-NL" sz="2000" b="1" dirty="0"/>
              <a:t>bevruchting</a:t>
            </a:r>
            <a:r>
              <a:rPr lang="nl-NL" sz="2000" dirty="0"/>
              <a:t> kunnen beschrijven.</a:t>
            </a:r>
          </a:p>
          <a:p>
            <a:pPr>
              <a:buFont typeface="Calibri" pitchFamily="34" charset="0"/>
              <a:buChar char="₋"/>
            </a:pPr>
            <a:r>
              <a:rPr lang="nl-NL" sz="2000" dirty="0"/>
              <a:t>Drie verschillende </a:t>
            </a:r>
            <a:r>
              <a:rPr lang="nl-NL" sz="2000" b="1" dirty="0"/>
              <a:t>sexuele levenscycli </a:t>
            </a:r>
            <a:r>
              <a:rPr lang="nl-NL" sz="2000" dirty="0"/>
              <a:t>en de rol van mitose en meiose hierin kunnen beschrijven. </a:t>
            </a:r>
          </a:p>
          <a:p>
            <a:pPr>
              <a:buFont typeface="Calibri" pitchFamily="34" charset="0"/>
              <a:buChar char="₋"/>
            </a:pPr>
            <a:r>
              <a:rPr lang="nl-NL" sz="2000" dirty="0"/>
              <a:t>Alle </a:t>
            </a:r>
            <a:r>
              <a:rPr lang="nl-NL" sz="2000" b="1" dirty="0"/>
              <a:t>fases van de meiose</a:t>
            </a:r>
            <a:r>
              <a:rPr lang="nl-NL" sz="2000" dirty="0"/>
              <a:t> opsommen en beschrijven.</a:t>
            </a:r>
          </a:p>
          <a:p>
            <a:pPr>
              <a:buFontTx/>
              <a:buChar char="-"/>
            </a:pPr>
            <a:r>
              <a:rPr lang="nl-NL" sz="2000" dirty="0"/>
              <a:t>De </a:t>
            </a:r>
            <a:r>
              <a:rPr lang="nl-NL" sz="2000" b="1" dirty="0"/>
              <a:t>verschillen</a:t>
            </a:r>
            <a:r>
              <a:rPr lang="nl-NL" sz="2000" dirty="0"/>
              <a:t> tussen mitose en meiose kunnen aanwijzen en beschrijven</a:t>
            </a:r>
          </a:p>
          <a:p>
            <a:pPr>
              <a:buFontTx/>
              <a:buChar char="-"/>
            </a:pPr>
            <a:r>
              <a:rPr lang="nl-NL" sz="2000" dirty="0"/>
              <a:t>De </a:t>
            </a:r>
            <a:r>
              <a:rPr lang="nl-NL" sz="2000" b="1" dirty="0"/>
              <a:t>verdeling </a:t>
            </a:r>
            <a:r>
              <a:rPr lang="nl-NL" sz="2000" dirty="0"/>
              <a:t>van </a:t>
            </a:r>
            <a:r>
              <a:rPr lang="nl-NL" sz="2000" b="1" dirty="0"/>
              <a:t>zusterchromatiden</a:t>
            </a:r>
            <a:r>
              <a:rPr lang="nl-NL" sz="2000" dirty="0"/>
              <a:t> en </a:t>
            </a:r>
            <a:r>
              <a:rPr lang="nl-NL" sz="2000" b="1" dirty="0"/>
              <a:t>homologe chromosomen </a:t>
            </a:r>
            <a:r>
              <a:rPr lang="nl-NL" sz="2000" dirty="0"/>
              <a:t>over cellen tijdens meiose I en meiose II kunnen uitleggen. </a:t>
            </a:r>
          </a:p>
          <a:p>
            <a:pPr>
              <a:buFontTx/>
              <a:buChar char="-"/>
            </a:pPr>
            <a:r>
              <a:rPr lang="nl-NL" sz="2000" dirty="0"/>
              <a:t>De drie mechanismen kunnen noemen en beschrijven waardoor </a:t>
            </a:r>
            <a:r>
              <a:rPr lang="nl-NL" sz="2000" b="1" dirty="0"/>
              <a:t>genetische variatie </a:t>
            </a:r>
            <a:r>
              <a:rPr lang="nl-NL" sz="2000" dirty="0"/>
              <a:t>ontstaat. </a:t>
            </a:r>
          </a:p>
          <a:p>
            <a:pPr>
              <a:buFontTx/>
              <a:buChar char="-"/>
            </a:pPr>
            <a:r>
              <a:rPr lang="nl-NL" sz="2000" dirty="0"/>
              <a:t>Het </a:t>
            </a:r>
            <a:r>
              <a:rPr lang="nl-NL" sz="2000" b="1" dirty="0"/>
              <a:t>belang</a:t>
            </a:r>
            <a:r>
              <a:rPr lang="nl-NL" sz="2000" dirty="0"/>
              <a:t> van genetische variatie voor een </a:t>
            </a:r>
            <a:r>
              <a:rPr lang="nl-NL" sz="2000" b="1" dirty="0"/>
              <a:t>populatie</a:t>
            </a:r>
            <a:r>
              <a:rPr lang="nl-NL" sz="2000" dirty="0"/>
              <a:t> kunnen uitleggen. </a:t>
            </a:r>
          </a:p>
          <a:p>
            <a:pPr>
              <a:buFontTx/>
              <a:buChar char="-"/>
            </a:pPr>
            <a:endParaRPr lang="nl-NL" sz="2000" dirty="0"/>
          </a:p>
          <a:p>
            <a:pPr>
              <a:buNone/>
            </a:pPr>
            <a:endParaRPr lang="nl-NL" sz="2000" dirty="0"/>
          </a:p>
          <a:p>
            <a:pPr>
              <a:buFontTx/>
              <a:buChar char="-"/>
            </a:pPr>
            <a:endParaRPr lang="nl-NL" sz="20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9AB4F-578B-4971-B4F9-2111D86BF23C}" type="slidenum">
              <a:rPr lang="nl-NL" smtClean="0"/>
              <a:pPr/>
              <a:t>2</a:t>
            </a:fld>
            <a:endParaRPr lang="nl-NL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1143000"/>
          </a:xfrm>
        </p:spPr>
        <p:txBody>
          <a:bodyPr/>
          <a:lstStyle/>
          <a:p>
            <a:r>
              <a:rPr lang="nl-NL" dirty="0"/>
              <a:t>Verschillende sexuele cycli</a:t>
            </a:r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1302474"/>
            <a:ext cx="4470648" cy="536688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4788024" y="1268760"/>
            <a:ext cx="417646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dirty="0"/>
              <a:t>In dieren en mensen:</a:t>
            </a:r>
          </a:p>
          <a:p>
            <a:endParaRPr lang="nl-NL" sz="2000" dirty="0"/>
          </a:p>
          <a:p>
            <a:r>
              <a:rPr lang="nl-NL" sz="2000" dirty="0"/>
              <a:t>De enige haploïde cellen zijn </a:t>
            </a:r>
            <a:r>
              <a:rPr lang="nl-NL" sz="2000" b="1" dirty="0"/>
              <a:t>gameten</a:t>
            </a:r>
            <a:r>
              <a:rPr lang="nl-NL" sz="2000" dirty="0"/>
              <a:t>.</a:t>
            </a:r>
          </a:p>
          <a:p>
            <a:pPr>
              <a:buFontTx/>
              <a:buChar char="-"/>
            </a:pPr>
            <a:endParaRPr lang="nl-NL" sz="2000" dirty="0"/>
          </a:p>
          <a:p>
            <a:r>
              <a:rPr lang="nl-NL" sz="2000" dirty="0"/>
              <a:t>Geen celdelingen tussen meiose en bevruchting.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987824" y="1302474"/>
            <a:ext cx="15121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Zaadcel of eicel van de </a:t>
            </a:r>
            <a:r>
              <a:rPr lang="nl-NL" b="1" dirty="0"/>
              <a:t>andere ouder</a:t>
            </a:r>
            <a:endParaRPr lang="nl-NL" dirty="0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3635896" y="2156083"/>
            <a:ext cx="0" cy="195084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9AB4F-578B-4971-B4F9-2111D86BF23C}" type="slidenum">
              <a:rPr lang="nl-NL" smtClean="0"/>
              <a:pPr/>
              <a:t>20</a:t>
            </a:fld>
            <a:endParaRPr lang="nl-NL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1143000"/>
          </a:xfrm>
        </p:spPr>
        <p:txBody>
          <a:bodyPr/>
          <a:lstStyle/>
          <a:p>
            <a:r>
              <a:rPr lang="nl-NL" dirty="0"/>
              <a:t>Verschillende sexuele cycli</a:t>
            </a:r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5780" y="1301760"/>
            <a:ext cx="3870156" cy="5367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4139952" y="1196752"/>
            <a:ext cx="4824536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dirty="0"/>
              <a:t>In planten en sommige algen </a:t>
            </a:r>
            <a:r>
              <a:rPr lang="nl-NL" sz="2000" b="1" dirty="0"/>
              <a:t>afwisseling van generaties</a:t>
            </a:r>
            <a:r>
              <a:rPr lang="nl-NL" sz="2000" dirty="0"/>
              <a:t>.</a:t>
            </a:r>
          </a:p>
          <a:p>
            <a:endParaRPr lang="nl-NL" sz="2000" b="1" dirty="0"/>
          </a:p>
          <a:p>
            <a:r>
              <a:rPr lang="nl-NL" sz="2000" dirty="0"/>
              <a:t>Zowel haploïde als diploïde cellen kunnen </a:t>
            </a:r>
            <a:r>
              <a:rPr lang="nl-NL" sz="2000" b="1" dirty="0"/>
              <a:t>multicellulair</a:t>
            </a:r>
            <a:r>
              <a:rPr lang="nl-NL" sz="2000" dirty="0"/>
              <a:t> worden:</a:t>
            </a:r>
          </a:p>
          <a:p>
            <a:endParaRPr lang="nl-NL" sz="2000" dirty="0"/>
          </a:p>
          <a:p>
            <a:pPr algn="ctr"/>
            <a:r>
              <a:rPr lang="nl-NL" sz="2000" dirty="0"/>
              <a:t>Diploïd multicellulair: </a:t>
            </a:r>
            <a:r>
              <a:rPr lang="nl-NL" sz="2000" b="1" dirty="0"/>
              <a:t>sporofyt</a:t>
            </a:r>
          </a:p>
          <a:p>
            <a:pPr algn="ctr"/>
            <a:endParaRPr lang="nl-NL" sz="2000" b="1" dirty="0"/>
          </a:p>
          <a:p>
            <a:pPr algn="ctr"/>
            <a:r>
              <a:rPr lang="nl-NL" sz="2000" dirty="0"/>
              <a:t>Sporofyten produceren </a:t>
            </a:r>
            <a:r>
              <a:rPr lang="nl-NL" sz="2000" b="1" dirty="0"/>
              <a:t>sporen </a:t>
            </a:r>
            <a:r>
              <a:rPr lang="nl-NL" sz="2000" dirty="0"/>
              <a:t>dmv </a:t>
            </a:r>
            <a:r>
              <a:rPr lang="nl-NL" sz="2000" b="1" dirty="0"/>
              <a:t>meiose</a:t>
            </a:r>
            <a:endParaRPr lang="nl-NL" sz="2000" dirty="0"/>
          </a:p>
          <a:p>
            <a:pPr algn="ctr"/>
            <a:endParaRPr lang="nl-NL" sz="2000" dirty="0"/>
          </a:p>
          <a:p>
            <a:pPr algn="ctr"/>
            <a:r>
              <a:rPr lang="nl-NL" sz="2000" dirty="0"/>
              <a:t>Hieruit groeien haploïde multicellulaire planten: </a:t>
            </a:r>
            <a:r>
              <a:rPr lang="nl-NL" sz="2000" b="1" dirty="0"/>
              <a:t>gametofyt</a:t>
            </a:r>
          </a:p>
          <a:p>
            <a:pPr algn="ctr"/>
            <a:endParaRPr lang="nl-NL" sz="2000" b="1" dirty="0"/>
          </a:p>
          <a:p>
            <a:pPr algn="ctr"/>
            <a:r>
              <a:rPr lang="nl-NL" sz="2000" dirty="0"/>
              <a:t>Deze produceren </a:t>
            </a:r>
            <a:r>
              <a:rPr lang="nl-NL" sz="2000" b="1" dirty="0"/>
              <a:t>gameten</a:t>
            </a:r>
            <a:r>
              <a:rPr lang="nl-NL" sz="2000" dirty="0"/>
              <a:t> dmv </a:t>
            </a:r>
            <a:r>
              <a:rPr lang="nl-NL" sz="2000" b="1" dirty="0"/>
              <a:t>mitose</a:t>
            </a:r>
          </a:p>
          <a:p>
            <a:pPr algn="ctr"/>
            <a:endParaRPr lang="nl-NL" sz="2000" b="1" dirty="0"/>
          </a:p>
          <a:p>
            <a:pPr algn="ctr"/>
            <a:r>
              <a:rPr lang="nl-NL" sz="2000" dirty="0"/>
              <a:t>Deze vormen na </a:t>
            </a:r>
            <a:r>
              <a:rPr lang="nl-NL" sz="2000" b="1" dirty="0"/>
              <a:t>bevruchting</a:t>
            </a:r>
            <a:r>
              <a:rPr lang="nl-NL" sz="2000" dirty="0"/>
              <a:t> tot</a:t>
            </a:r>
            <a:r>
              <a:rPr lang="nl-NL" sz="2000" b="1" dirty="0"/>
              <a:t> sporofyten</a:t>
            </a:r>
            <a:r>
              <a:rPr lang="nl-NL" sz="2000" dirty="0"/>
              <a:t> 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6660232" y="3356992"/>
            <a:ext cx="0" cy="36004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6660232" y="4005064"/>
            <a:ext cx="0" cy="36004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6660232" y="4941168"/>
            <a:ext cx="0" cy="36004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6660232" y="5517232"/>
            <a:ext cx="0" cy="36004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6660232" y="6165304"/>
            <a:ext cx="124" cy="30693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6660232" y="6453336"/>
            <a:ext cx="230425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8963025" y="3193256"/>
            <a:ext cx="1" cy="327898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8316416" y="3212976"/>
            <a:ext cx="648072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9AB4F-578B-4971-B4F9-2111D86BF23C}" type="slidenum">
              <a:rPr lang="nl-NL" smtClean="0"/>
              <a:pPr/>
              <a:t>21</a:t>
            </a:fld>
            <a:endParaRPr lang="nl-NL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1143000"/>
          </a:xfrm>
        </p:spPr>
        <p:txBody>
          <a:bodyPr/>
          <a:lstStyle/>
          <a:p>
            <a:r>
              <a:rPr lang="nl-NL" dirty="0"/>
              <a:t>Verschillende sexuele cycli</a:t>
            </a:r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1301760"/>
            <a:ext cx="3416704" cy="5367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3635896" y="1268760"/>
            <a:ext cx="5112568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dirty="0"/>
              <a:t>In de meeste schimmels, sommige protisten (inclusief sommige algen) zijn de cellen het grootste deel van de tijd </a:t>
            </a:r>
            <a:r>
              <a:rPr lang="nl-NL" sz="2000" b="1" dirty="0"/>
              <a:t>haploïd</a:t>
            </a:r>
            <a:r>
              <a:rPr lang="nl-NL" sz="2000" dirty="0"/>
              <a:t>. </a:t>
            </a:r>
          </a:p>
          <a:p>
            <a:endParaRPr lang="nl-NL" sz="2000" dirty="0"/>
          </a:p>
          <a:p>
            <a:pPr algn="ctr"/>
            <a:r>
              <a:rPr lang="nl-NL" sz="2000" dirty="0"/>
              <a:t>Direct na </a:t>
            </a:r>
            <a:r>
              <a:rPr lang="nl-NL" sz="2000" b="1" dirty="0"/>
              <a:t>bevruchting</a:t>
            </a:r>
            <a:r>
              <a:rPr lang="nl-NL" sz="2000" dirty="0"/>
              <a:t> deelt de gameet door </a:t>
            </a:r>
            <a:r>
              <a:rPr lang="nl-NL" sz="2000" b="1" dirty="0"/>
              <a:t>meiose</a:t>
            </a:r>
            <a:r>
              <a:rPr lang="nl-NL" sz="2000" dirty="0"/>
              <a:t>.  </a:t>
            </a:r>
          </a:p>
          <a:p>
            <a:pPr algn="ctr"/>
            <a:endParaRPr lang="nl-NL" sz="2000" dirty="0"/>
          </a:p>
          <a:p>
            <a:pPr algn="ctr"/>
            <a:r>
              <a:rPr lang="nl-NL" sz="2000" dirty="0"/>
              <a:t>Hierna leeft het organisme als </a:t>
            </a:r>
            <a:r>
              <a:rPr lang="nl-NL" sz="2000" b="1" dirty="0"/>
              <a:t>haploïd</a:t>
            </a:r>
            <a:r>
              <a:rPr lang="nl-NL" sz="2000" dirty="0"/>
              <a:t> en plant zich voort middels </a:t>
            </a:r>
            <a:r>
              <a:rPr lang="nl-NL" sz="2000" b="1" dirty="0"/>
              <a:t>mitose</a:t>
            </a:r>
            <a:r>
              <a:rPr lang="nl-NL" sz="2000" dirty="0"/>
              <a:t>. </a:t>
            </a:r>
          </a:p>
          <a:p>
            <a:pPr algn="ctr"/>
            <a:endParaRPr lang="nl-NL" sz="2000" dirty="0"/>
          </a:p>
          <a:p>
            <a:pPr algn="ctr"/>
            <a:r>
              <a:rPr lang="nl-NL" sz="2000" dirty="0"/>
              <a:t>Wanneer twee haploïde cellen samensmelten (</a:t>
            </a:r>
            <a:r>
              <a:rPr lang="nl-NL" sz="2000" b="1" dirty="0"/>
              <a:t>bevruchting</a:t>
            </a:r>
            <a:r>
              <a:rPr lang="nl-NL" sz="2000" dirty="0"/>
              <a:t>) ontstaat een zygoot (</a:t>
            </a:r>
            <a:r>
              <a:rPr lang="nl-NL" sz="2000" b="1" dirty="0"/>
              <a:t>diploïd</a:t>
            </a:r>
            <a:r>
              <a:rPr lang="nl-NL" sz="2000" dirty="0"/>
              <a:t>). </a:t>
            </a:r>
          </a:p>
          <a:p>
            <a:pPr algn="ctr"/>
            <a:endParaRPr lang="nl-NL" sz="2000" dirty="0"/>
          </a:p>
          <a:p>
            <a:pPr algn="ctr"/>
            <a:r>
              <a:rPr lang="nl-NL" sz="2000" dirty="0"/>
              <a:t>De zygoot deelt zeer snel via </a:t>
            </a:r>
            <a:r>
              <a:rPr lang="nl-NL" sz="2000" b="1" dirty="0"/>
              <a:t>meiose</a:t>
            </a:r>
            <a:r>
              <a:rPr lang="nl-NL" sz="2000" dirty="0"/>
              <a:t> tot </a:t>
            </a:r>
            <a:r>
              <a:rPr lang="nl-NL" sz="2000" b="1" dirty="0"/>
              <a:t>haploïde cellen</a:t>
            </a:r>
            <a:r>
              <a:rPr lang="nl-NL" sz="2000" dirty="0"/>
              <a:t>. 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6156176" y="3140968"/>
            <a:ext cx="0" cy="36004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6158753" y="4060431"/>
            <a:ext cx="0" cy="36004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6158753" y="4983796"/>
            <a:ext cx="0" cy="36004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6156176" y="5969000"/>
            <a:ext cx="124" cy="30693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6156176" y="6257032"/>
            <a:ext cx="2806849" cy="89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 flipV="1">
            <a:off x="8953501" y="2693864"/>
            <a:ext cx="2380" cy="358549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8580760" y="2708920"/>
            <a:ext cx="383728" cy="7392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9AB4F-578B-4971-B4F9-2111D86BF23C}" type="slidenum">
              <a:rPr lang="nl-NL" smtClean="0"/>
              <a:pPr/>
              <a:t>22</a:t>
            </a:fld>
            <a:endParaRPr lang="nl-NL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1143000"/>
          </a:xfrm>
        </p:spPr>
        <p:txBody>
          <a:bodyPr/>
          <a:lstStyle/>
          <a:p>
            <a:r>
              <a:rPr lang="nl-NL" dirty="0"/>
              <a:t>Meiose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7000" y="1412776"/>
            <a:ext cx="4300984" cy="4525963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nl-NL" sz="2000" dirty="0"/>
              <a:t>De meiose bestaat uit </a:t>
            </a:r>
            <a:r>
              <a:rPr lang="nl-NL" sz="2000" b="1" dirty="0"/>
              <a:t>twee delingen</a:t>
            </a:r>
            <a:endParaRPr lang="nl-NL" sz="2000" dirty="0"/>
          </a:p>
          <a:p>
            <a:pPr marL="0" indent="0">
              <a:buNone/>
            </a:pPr>
            <a:r>
              <a:rPr lang="nl-NL" sz="2000" dirty="0" err="1">
                <a:solidFill>
                  <a:srgbClr val="FF0000"/>
                </a:solidFill>
              </a:rPr>
              <a:t>Reductionele</a:t>
            </a:r>
            <a:r>
              <a:rPr lang="nl-NL" sz="2000" dirty="0">
                <a:solidFill>
                  <a:srgbClr val="FF0000"/>
                </a:solidFill>
              </a:rPr>
              <a:t> deling </a:t>
            </a:r>
            <a:r>
              <a:rPr lang="nl-NL" sz="2000" dirty="0"/>
              <a:t>(</a:t>
            </a:r>
            <a:r>
              <a:rPr lang="nl-NL" sz="2000" b="1" dirty="0"/>
              <a:t>meiose I</a:t>
            </a:r>
            <a:r>
              <a:rPr lang="nl-NL" sz="2000" dirty="0"/>
              <a:t>)</a:t>
            </a:r>
          </a:p>
          <a:p>
            <a:pPr marL="0" indent="0">
              <a:buNone/>
              <a:tabLst>
                <a:tab pos="444500" algn="l"/>
              </a:tabLst>
            </a:pPr>
            <a:r>
              <a:rPr lang="nl-NL" sz="2000" dirty="0"/>
              <a:t>	- scheiding van </a:t>
            </a:r>
            <a:r>
              <a:rPr lang="nl-NL" sz="2000" b="1" dirty="0"/>
              <a:t>homologe 	   	      chromosomen</a:t>
            </a:r>
            <a:endParaRPr lang="nl-NL" sz="2000" dirty="0"/>
          </a:p>
          <a:p>
            <a:pPr marL="0" indent="0">
              <a:buNone/>
              <a:tabLst>
                <a:tab pos="444500" algn="l"/>
              </a:tabLst>
            </a:pPr>
            <a:r>
              <a:rPr lang="nl-NL" sz="2000" dirty="0"/>
              <a:t>	- dochtercellen worden </a:t>
            </a:r>
            <a:r>
              <a:rPr lang="nl-NL" sz="2000" b="1" dirty="0"/>
              <a:t>haploïd</a:t>
            </a:r>
            <a:endParaRPr lang="nl-NL" sz="2000" dirty="0"/>
          </a:p>
          <a:p>
            <a:pPr marL="0" indent="0">
              <a:buNone/>
              <a:tabLst>
                <a:tab pos="444500" algn="l"/>
              </a:tabLst>
            </a:pPr>
            <a:endParaRPr lang="nl-NL" sz="2000" dirty="0"/>
          </a:p>
          <a:p>
            <a:pPr marL="0" indent="0">
              <a:buNone/>
              <a:tabLst>
                <a:tab pos="444500" algn="l"/>
              </a:tabLst>
            </a:pPr>
            <a:r>
              <a:rPr lang="nl-NL" sz="2000" dirty="0" err="1">
                <a:solidFill>
                  <a:srgbClr val="FF0000"/>
                </a:solidFill>
              </a:rPr>
              <a:t>Equationele</a:t>
            </a:r>
            <a:r>
              <a:rPr lang="nl-NL" sz="2000" dirty="0">
                <a:solidFill>
                  <a:srgbClr val="FF0000"/>
                </a:solidFill>
              </a:rPr>
              <a:t> deling </a:t>
            </a:r>
            <a:r>
              <a:rPr lang="nl-NL" sz="2000" dirty="0"/>
              <a:t>(</a:t>
            </a:r>
            <a:r>
              <a:rPr lang="nl-NL" sz="2000" b="1" dirty="0"/>
              <a:t>meiose II</a:t>
            </a:r>
            <a:r>
              <a:rPr lang="nl-NL" sz="2000" dirty="0"/>
              <a:t>)</a:t>
            </a:r>
          </a:p>
          <a:p>
            <a:pPr marL="0" indent="0">
              <a:buNone/>
              <a:tabLst>
                <a:tab pos="444500" algn="l"/>
              </a:tabLst>
            </a:pPr>
            <a:r>
              <a:rPr lang="nl-NL" sz="2000" dirty="0"/>
              <a:t>	- scheiding van </a:t>
            </a:r>
            <a:r>
              <a:rPr lang="nl-NL" sz="2000" b="1" dirty="0"/>
              <a:t>zusterchromatiden</a:t>
            </a:r>
          </a:p>
          <a:p>
            <a:pPr marL="0" indent="0">
              <a:buNone/>
              <a:tabLst>
                <a:tab pos="444500" algn="l"/>
              </a:tabLst>
            </a:pPr>
            <a:r>
              <a:rPr lang="nl-NL" sz="2000" b="1" dirty="0"/>
              <a:t>	</a:t>
            </a:r>
            <a:r>
              <a:rPr lang="nl-NL" sz="2000" dirty="0"/>
              <a:t>- lijkt erg op de mitose</a:t>
            </a:r>
          </a:p>
          <a:p>
            <a:pPr>
              <a:buNone/>
            </a:pPr>
            <a:endParaRPr lang="nl-NL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16" y="1268760"/>
            <a:ext cx="3854215" cy="5052147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9AB4F-578B-4971-B4F9-2111D86BF23C}" type="slidenum">
              <a:rPr lang="nl-NL" smtClean="0"/>
              <a:pPr/>
              <a:t>23</a:t>
            </a:fld>
            <a:endParaRPr lang="nl-NL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1143000"/>
          </a:xfrm>
        </p:spPr>
        <p:txBody>
          <a:bodyPr/>
          <a:lstStyle/>
          <a:p>
            <a:r>
              <a:rPr lang="nl-NL" dirty="0"/>
              <a:t>Meiose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nl-NL" sz="2000" dirty="0"/>
              <a:t>Meiose I bestaat uit 4 fasen:	- profase I</a:t>
            </a:r>
          </a:p>
          <a:p>
            <a:pPr>
              <a:buNone/>
            </a:pPr>
            <a:r>
              <a:rPr lang="nl-NL" sz="2000" dirty="0"/>
              <a:t>					- metafase I</a:t>
            </a:r>
          </a:p>
          <a:p>
            <a:pPr>
              <a:buNone/>
            </a:pPr>
            <a:r>
              <a:rPr lang="nl-NL" sz="2000" dirty="0"/>
              <a:t>					- anafase I</a:t>
            </a:r>
          </a:p>
          <a:p>
            <a:pPr>
              <a:buNone/>
            </a:pPr>
            <a:r>
              <a:rPr lang="nl-NL" sz="2000" dirty="0"/>
              <a:t>					- telofase I en cytokinese</a:t>
            </a:r>
          </a:p>
          <a:p>
            <a:pPr>
              <a:buNone/>
            </a:pPr>
            <a:endParaRPr lang="nl-NL" sz="2000" dirty="0"/>
          </a:p>
          <a:p>
            <a:pPr>
              <a:buNone/>
            </a:pPr>
            <a:r>
              <a:rPr lang="nl-NL" sz="2000" dirty="0"/>
              <a:t>Meiose II bestaat ook uit 4 fasen:	- profase II</a:t>
            </a:r>
          </a:p>
          <a:p>
            <a:pPr>
              <a:buNone/>
            </a:pPr>
            <a:r>
              <a:rPr lang="nl-NL" sz="2000" dirty="0"/>
              <a:t>					- metafase II</a:t>
            </a:r>
          </a:p>
          <a:p>
            <a:pPr>
              <a:buNone/>
            </a:pPr>
            <a:r>
              <a:rPr lang="nl-NL" sz="2000" dirty="0"/>
              <a:t>					- anafase II</a:t>
            </a:r>
          </a:p>
          <a:p>
            <a:pPr>
              <a:buNone/>
            </a:pPr>
            <a:r>
              <a:rPr lang="nl-NL" sz="2000" dirty="0"/>
              <a:t>					- telofase II en cytokinese</a:t>
            </a:r>
          </a:p>
          <a:p>
            <a:pPr>
              <a:buNone/>
            </a:pPr>
            <a:endParaRPr lang="nl-NL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9AB4F-578B-4971-B4F9-2111D86BF23C}" type="slidenum">
              <a:rPr lang="nl-NL" smtClean="0"/>
              <a:pPr/>
              <a:t>24</a:t>
            </a:fld>
            <a:endParaRPr lang="nl-NL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1143000"/>
          </a:xfrm>
        </p:spPr>
        <p:txBody>
          <a:bodyPr/>
          <a:lstStyle/>
          <a:p>
            <a:r>
              <a:rPr lang="nl-NL" dirty="0"/>
              <a:t>Meiose I</a:t>
            </a:r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7043" y="1196752"/>
            <a:ext cx="7989914" cy="540096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9AB4F-578B-4971-B4F9-2111D86BF23C}" type="slidenum">
              <a:rPr lang="nl-NL" smtClean="0"/>
              <a:pPr/>
              <a:t>25</a:t>
            </a:fld>
            <a:endParaRPr lang="nl-NL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1143000"/>
          </a:xfrm>
        </p:spPr>
        <p:txBody>
          <a:bodyPr/>
          <a:lstStyle/>
          <a:p>
            <a:r>
              <a:rPr lang="nl-NL" dirty="0"/>
              <a:t>Profase I</a:t>
            </a:r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1" y="1319900"/>
            <a:ext cx="2520280" cy="53548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2915816" y="1268760"/>
            <a:ext cx="6048672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Chromsoomen condenseren en worden zichtbaar</a:t>
            </a:r>
          </a:p>
          <a:p>
            <a:endParaRPr lang="nl-NL" dirty="0"/>
          </a:p>
          <a:p>
            <a:r>
              <a:rPr lang="nl-NL" dirty="0"/>
              <a:t>Homologe chromsomen ondergaan </a:t>
            </a:r>
            <a:r>
              <a:rPr lang="nl-NL" b="1" dirty="0"/>
              <a:t>synapsis</a:t>
            </a:r>
            <a:r>
              <a:rPr lang="nl-NL" dirty="0"/>
              <a:t>. Hierbij ontstaan </a:t>
            </a:r>
            <a:r>
              <a:rPr lang="nl-NL" b="1" dirty="0"/>
              <a:t>synaptomentele complexen</a:t>
            </a:r>
            <a:r>
              <a:rPr lang="nl-NL" dirty="0"/>
              <a:t>. </a:t>
            </a:r>
          </a:p>
          <a:p>
            <a:endParaRPr lang="nl-NL" b="1" dirty="0"/>
          </a:p>
          <a:p>
            <a:r>
              <a:rPr lang="nl-NL" b="1" dirty="0"/>
              <a:t>Crossing over</a:t>
            </a:r>
            <a:r>
              <a:rPr lang="nl-NL" dirty="0"/>
              <a:t> treedt op (zusterchromatiden wisselen informatie uit)</a:t>
            </a:r>
          </a:p>
          <a:p>
            <a:endParaRPr lang="nl-NL" b="1" dirty="0"/>
          </a:p>
          <a:p>
            <a:r>
              <a:rPr lang="nl-NL" dirty="0"/>
              <a:t>De chromosomen bewegen zich na de </a:t>
            </a:r>
            <a:r>
              <a:rPr lang="nl-NL" b="1" dirty="0"/>
              <a:t>synapsis</a:t>
            </a:r>
            <a:r>
              <a:rPr lang="nl-NL" dirty="0"/>
              <a:t> en </a:t>
            </a:r>
            <a:r>
              <a:rPr lang="nl-NL" b="1" dirty="0"/>
              <a:t>crossing over</a:t>
            </a:r>
            <a:r>
              <a:rPr lang="nl-NL" dirty="0"/>
              <a:t> its uit elkaar, maar blijven via </a:t>
            </a:r>
            <a:r>
              <a:rPr lang="nl-NL" b="1" dirty="0"/>
              <a:t>chiasmata </a:t>
            </a:r>
            <a:r>
              <a:rPr lang="nl-NL" dirty="0"/>
              <a:t>met elkaar verbonden. </a:t>
            </a:r>
          </a:p>
          <a:p>
            <a:endParaRPr lang="nl-NL" dirty="0"/>
          </a:p>
          <a:p>
            <a:r>
              <a:rPr lang="nl-NL" dirty="0"/>
              <a:t>Centrosomen ontwikkelen</a:t>
            </a:r>
          </a:p>
          <a:p>
            <a:endParaRPr lang="nl-NL" dirty="0"/>
          </a:p>
          <a:p>
            <a:r>
              <a:rPr lang="nl-NL" dirty="0"/>
              <a:t>Kernenvelop breekt af. </a:t>
            </a:r>
          </a:p>
          <a:p>
            <a:endParaRPr lang="nl-NL" dirty="0"/>
          </a:p>
          <a:p>
            <a:r>
              <a:rPr lang="nl-NL" dirty="0"/>
              <a:t>Microtubuli binden aan het kinetochoor.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9AB4F-578B-4971-B4F9-2111D86BF23C}" type="slidenum">
              <a:rPr lang="nl-NL" smtClean="0"/>
              <a:pPr/>
              <a:t>26</a:t>
            </a:fld>
            <a:endParaRPr lang="nl-NL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1143000"/>
          </a:xfrm>
        </p:spPr>
        <p:txBody>
          <a:bodyPr/>
          <a:lstStyle/>
          <a:p>
            <a:r>
              <a:rPr lang="nl-NL" dirty="0"/>
              <a:t>Profase I</a:t>
            </a:r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21" y="1319900"/>
            <a:ext cx="2520280" cy="53548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2915816" y="1268760"/>
            <a:ext cx="6048672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Chromsoomen condenseren en worden zichtbaar</a:t>
            </a:r>
          </a:p>
          <a:p>
            <a:endParaRPr lang="nl-NL" dirty="0"/>
          </a:p>
          <a:p>
            <a:r>
              <a:rPr lang="nl-NL" dirty="0">
                <a:solidFill>
                  <a:srgbClr val="FF0000"/>
                </a:solidFill>
              </a:rPr>
              <a:t>Homologe chromsomen ondergaan </a:t>
            </a:r>
            <a:r>
              <a:rPr lang="nl-NL" b="1" dirty="0">
                <a:solidFill>
                  <a:srgbClr val="FF0000"/>
                </a:solidFill>
              </a:rPr>
              <a:t>synapsis</a:t>
            </a:r>
            <a:r>
              <a:rPr lang="nl-NL" dirty="0">
                <a:solidFill>
                  <a:srgbClr val="FF0000"/>
                </a:solidFill>
              </a:rPr>
              <a:t>. Hierbij ontstaan </a:t>
            </a:r>
            <a:r>
              <a:rPr lang="nl-NL" b="1" dirty="0">
                <a:solidFill>
                  <a:srgbClr val="FF0000"/>
                </a:solidFill>
              </a:rPr>
              <a:t>synaptomentele complexen</a:t>
            </a:r>
            <a:r>
              <a:rPr lang="nl-NL" dirty="0">
                <a:solidFill>
                  <a:srgbClr val="FF0000"/>
                </a:solidFill>
              </a:rPr>
              <a:t>. </a:t>
            </a:r>
          </a:p>
          <a:p>
            <a:endParaRPr lang="nl-NL" b="1" dirty="0">
              <a:solidFill>
                <a:srgbClr val="FF0000"/>
              </a:solidFill>
            </a:endParaRPr>
          </a:p>
          <a:p>
            <a:r>
              <a:rPr lang="nl-NL" b="1" dirty="0">
                <a:solidFill>
                  <a:srgbClr val="FF0000"/>
                </a:solidFill>
              </a:rPr>
              <a:t>Crossing over</a:t>
            </a:r>
            <a:r>
              <a:rPr lang="nl-NL" dirty="0">
                <a:solidFill>
                  <a:srgbClr val="FF0000"/>
                </a:solidFill>
              </a:rPr>
              <a:t> treedt op (zusterchromatiden wisselen informatie uit)</a:t>
            </a:r>
          </a:p>
          <a:p>
            <a:endParaRPr lang="nl-NL" b="1" dirty="0">
              <a:solidFill>
                <a:srgbClr val="FF0000"/>
              </a:solidFill>
            </a:endParaRPr>
          </a:p>
          <a:p>
            <a:r>
              <a:rPr lang="nl-NL" dirty="0">
                <a:solidFill>
                  <a:srgbClr val="FF0000"/>
                </a:solidFill>
              </a:rPr>
              <a:t>De chromosomen bewegen zich na de </a:t>
            </a:r>
            <a:r>
              <a:rPr lang="nl-NL" b="1" dirty="0">
                <a:solidFill>
                  <a:srgbClr val="FF0000"/>
                </a:solidFill>
              </a:rPr>
              <a:t>synapsis</a:t>
            </a:r>
            <a:r>
              <a:rPr lang="nl-NL" dirty="0">
                <a:solidFill>
                  <a:srgbClr val="FF0000"/>
                </a:solidFill>
              </a:rPr>
              <a:t> en </a:t>
            </a:r>
            <a:r>
              <a:rPr lang="nl-NL" b="1" dirty="0">
                <a:solidFill>
                  <a:srgbClr val="FF0000"/>
                </a:solidFill>
              </a:rPr>
              <a:t>crossing over</a:t>
            </a:r>
            <a:r>
              <a:rPr lang="nl-NL" dirty="0">
                <a:solidFill>
                  <a:srgbClr val="FF0000"/>
                </a:solidFill>
              </a:rPr>
              <a:t> its uit elkaar, maar blijven via </a:t>
            </a:r>
            <a:r>
              <a:rPr lang="nl-NL" b="1" dirty="0">
                <a:solidFill>
                  <a:srgbClr val="FF0000"/>
                </a:solidFill>
              </a:rPr>
              <a:t>chiasmata </a:t>
            </a:r>
            <a:r>
              <a:rPr lang="nl-NL" dirty="0">
                <a:solidFill>
                  <a:srgbClr val="FF0000"/>
                </a:solidFill>
              </a:rPr>
              <a:t>met elkaar verbonden. </a:t>
            </a:r>
          </a:p>
          <a:p>
            <a:endParaRPr lang="nl-NL" dirty="0"/>
          </a:p>
          <a:p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Centrosomen ontwikkelen</a:t>
            </a:r>
          </a:p>
          <a:p>
            <a:endParaRPr lang="nl-NL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Kernenvelop breekt af. </a:t>
            </a:r>
          </a:p>
          <a:p>
            <a:endParaRPr lang="nl-NL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Microtubuli binden aan het kinetochoor.</a:t>
            </a:r>
          </a:p>
          <a:p>
            <a:endParaRPr lang="nl-NL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nl-NL" dirty="0">
                <a:solidFill>
                  <a:srgbClr val="FF0000"/>
                </a:solidFill>
              </a:rPr>
              <a:t>In rood: uniek voor meiose I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9AB4F-578B-4971-B4F9-2111D86BF23C}" type="slidenum">
              <a:rPr lang="nl-NL" smtClean="0"/>
              <a:pPr/>
              <a:t>27</a:t>
            </a:fld>
            <a:endParaRPr lang="nl-NL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1143000"/>
          </a:xfrm>
        </p:spPr>
        <p:txBody>
          <a:bodyPr/>
          <a:lstStyle/>
          <a:p>
            <a:r>
              <a:rPr lang="nl-NL" dirty="0" err="1"/>
              <a:t>Synapsis</a:t>
            </a:r>
            <a:r>
              <a:rPr lang="nl-NL"/>
              <a:t> en </a:t>
            </a:r>
            <a:r>
              <a:rPr lang="nl-NL" dirty="0" err="1"/>
              <a:t>crossover</a:t>
            </a:r>
            <a:endParaRPr lang="nl-NL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009" y="1628800"/>
            <a:ext cx="8551982" cy="4394853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9AB4F-578B-4971-B4F9-2111D86BF23C}" type="slidenum">
              <a:rPr lang="nl-NL" smtClean="0"/>
              <a:pPr/>
              <a:t>28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492388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1143000"/>
          </a:xfrm>
        </p:spPr>
        <p:txBody>
          <a:bodyPr/>
          <a:lstStyle/>
          <a:p>
            <a:r>
              <a:rPr lang="nl-NL" dirty="0"/>
              <a:t>Metafase 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55776" y="1268760"/>
            <a:ext cx="6203032" cy="4525963"/>
          </a:xfrm>
        </p:spPr>
        <p:txBody>
          <a:bodyPr>
            <a:normAutofit lnSpcReduction="10000"/>
          </a:bodyPr>
          <a:lstStyle/>
          <a:p>
            <a:pPr>
              <a:buNone/>
            </a:pPr>
            <a:r>
              <a:rPr lang="nl-NL" sz="2000" dirty="0"/>
              <a:t>Homologe chromosoomparen gaan </a:t>
            </a:r>
            <a:r>
              <a:rPr lang="nl-NL" sz="2000" b="1" dirty="0"/>
              <a:t>samen</a:t>
            </a:r>
            <a:r>
              <a:rPr lang="nl-NL" sz="2000" dirty="0"/>
              <a:t> op het </a:t>
            </a:r>
            <a:r>
              <a:rPr lang="nl-NL" sz="2000" b="1" dirty="0"/>
              <a:t>metafasevlak</a:t>
            </a:r>
            <a:r>
              <a:rPr lang="nl-NL" sz="2000" dirty="0"/>
              <a:t> liggen, elk chromsoom richting één pool.</a:t>
            </a:r>
          </a:p>
          <a:p>
            <a:pPr>
              <a:buNone/>
            </a:pPr>
            <a:endParaRPr lang="nl-NL" sz="2000" dirty="0"/>
          </a:p>
          <a:p>
            <a:pPr>
              <a:buNone/>
            </a:pPr>
            <a:r>
              <a:rPr lang="nl-NL" sz="2000" dirty="0"/>
              <a:t>Beide chromatiden van </a:t>
            </a:r>
            <a:r>
              <a:rPr lang="nl-NL" sz="2000" b="1" dirty="0"/>
              <a:t>één homoloog chromosoom</a:t>
            </a:r>
            <a:r>
              <a:rPr lang="nl-NL" sz="2000" dirty="0"/>
              <a:t> is verbonden aan de kinetochoormicrotubuli van één pool. </a:t>
            </a:r>
          </a:p>
          <a:p>
            <a:pPr>
              <a:buNone/>
            </a:pPr>
            <a:endParaRPr lang="nl-NL" sz="2000" dirty="0"/>
          </a:p>
          <a:p>
            <a:pPr>
              <a:buNone/>
            </a:pPr>
            <a:r>
              <a:rPr lang="nl-NL" sz="2000" dirty="0"/>
              <a:t>De chromatiden van </a:t>
            </a:r>
            <a:r>
              <a:rPr lang="nl-NL" sz="2000" b="1" dirty="0"/>
              <a:t>het andere homologe chromosoom </a:t>
            </a:r>
            <a:r>
              <a:rPr lang="nl-NL" sz="2000" dirty="0"/>
              <a:t>zijn verbonden aan de kinetochoormicrotubuli van de andere pool. </a:t>
            </a:r>
          </a:p>
          <a:p>
            <a:pPr>
              <a:buNone/>
            </a:pPr>
            <a:endParaRPr lang="nl-NL" sz="2000" dirty="0"/>
          </a:p>
          <a:p>
            <a:pPr>
              <a:buNone/>
            </a:pPr>
            <a:endParaRPr lang="nl-NL" sz="2000" dirty="0"/>
          </a:p>
          <a:p>
            <a:pPr>
              <a:buNone/>
            </a:pPr>
            <a:r>
              <a:rPr lang="nl-NL" sz="2000" u="sng" dirty="0"/>
              <a:t>Let op </a:t>
            </a:r>
            <a:r>
              <a:rPr lang="nl-NL" sz="2000" dirty="0"/>
              <a:t>de ligging van de homologe chromosomen. Dit is anders dan in de </a:t>
            </a:r>
            <a:r>
              <a:rPr lang="nl-NL" sz="2000" b="1" dirty="0"/>
              <a:t>mitose</a:t>
            </a:r>
            <a:r>
              <a:rPr lang="nl-NL" sz="2000" dirty="0"/>
              <a:t>. </a:t>
            </a:r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1268760"/>
            <a:ext cx="2197512" cy="535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9AB4F-578B-4971-B4F9-2111D86BF23C}" type="slidenum">
              <a:rPr lang="nl-NL" smtClean="0"/>
              <a:pPr/>
              <a:t>29</a:t>
            </a:fld>
            <a:endParaRPr lang="nl-NL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nl-NL" dirty="0"/>
              <a:t>De </a:t>
            </a:r>
            <a:r>
              <a:rPr lang="nl-NL" b="1" dirty="0"/>
              <a:t>nakomelingen</a:t>
            </a:r>
            <a:r>
              <a:rPr lang="nl-NL" dirty="0"/>
              <a:t> lijken meer op hun ouders dan op niet-verwante individuen</a:t>
            </a:r>
          </a:p>
          <a:p>
            <a:r>
              <a:rPr lang="nl-NL" b="1" dirty="0"/>
              <a:t>Erfelijkheid</a:t>
            </a:r>
            <a:r>
              <a:rPr lang="nl-NL" dirty="0"/>
              <a:t> is de overdracht van eigenschappen van de ene generatie op de volgende</a:t>
            </a:r>
          </a:p>
          <a:p>
            <a:r>
              <a:rPr lang="nl-NL" b="1" dirty="0"/>
              <a:t>Variatie</a:t>
            </a:r>
            <a:r>
              <a:rPr lang="nl-NL" dirty="0"/>
              <a:t> wordt aangetoond door de verschillen in uiterlijk die nakomelingen vertonen van ouders en broers en zussen</a:t>
            </a:r>
          </a:p>
          <a:p>
            <a:r>
              <a:rPr lang="nl-NL" b="1" dirty="0"/>
              <a:t>Genetica</a:t>
            </a:r>
            <a:r>
              <a:rPr lang="nl-NL" dirty="0"/>
              <a:t> is de wetenschappelijke studie van erfelijkheid en variatie</a:t>
            </a:r>
          </a:p>
          <a:p>
            <a:r>
              <a:rPr lang="nl-NL" b="1" dirty="0"/>
              <a:t>Genen</a:t>
            </a:r>
            <a:r>
              <a:rPr lang="nl-NL" dirty="0"/>
              <a:t> zijn de erfelijkheidseenheden en bestaan uit DNA-segmenten</a:t>
            </a:r>
          </a:p>
          <a:p>
            <a:r>
              <a:rPr lang="nl-NL" dirty="0"/>
              <a:t>Genen worden doorgegeven aan de volgende generatie via voortplantingscellen genaamd </a:t>
            </a:r>
            <a:r>
              <a:rPr lang="nl-NL" b="1" dirty="0"/>
              <a:t>gameten</a:t>
            </a:r>
            <a:r>
              <a:rPr lang="nl-NL" dirty="0"/>
              <a:t> (sperma en eieren)</a:t>
            </a:r>
          </a:p>
          <a:p>
            <a:r>
              <a:rPr lang="nl-NL" dirty="0"/>
              <a:t>Het meeste DNA is verpakt in </a:t>
            </a:r>
            <a:r>
              <a:rPr lang="nl-NL" b="1" dirty="0"/>
              <a:t>chromosomen</a:t>
            </a:r>
          </a:p>
          <a:p>
            <a:endParaRPr lang="nl-NL" dirty="0"/>
          </a:p>
        </p:txBody>
      </p:sp>
      <p:sp>
        <p:nvSpPr>
          <p:cNvPr id="4100" name="Text Box 4"/>
          <p:cNvSpPr txBox="1">
            <a:spLocks noChangeArrowheads="1"/>
          </p:cNvSpPr>
          <p:nvPr/>
        </p:nvSpPr>
        <p:spPr bwMode="auto">
          <a:xfrm>
            <a:off x="6362700" y="5183188"/>
            <a:ext cx="162877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Geneva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r"/>
            <a:endParaRPr lang="en-US" sz="1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66575" y="6586347"/>
            <a:ext cx="3086100" cy="232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  <a:cs typeface="+mn-cs"/>
              </a:defRPr>
            </a:lvl9pPr>
          </a:lstStyle>
          <a:p>
            <a:r>
              <a:rPr lang="en-US"/>
              <a:t>© 2018 Pearson Education Ltd.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294CE4B-2915-BE4F-8E8C-0BE13C404426}"/>
              </a:ext>
            </a:extLst>
          </p:cNvPr>
          <p:cNvSpPr txBox="1">
            <a:spLocks/>
          </p:cNvSpPr>
          <p:nvPr/>
        </p:nvSpPr>
        <p:spPr>
          <a:xfrm>
            <a:off x="611560" y="38721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Termen</a:t>
            </a:r>
          </a:p>
        </p:txBody>
      </p:sp>
    </p:spTree>
    <p:extLst>
      <p:ext uri="{BB962C8B-B14F-4D97-AF65-F5344CB8AC3E}">
        <p14:creationId xmlns:p14="http://schemas.microsoft.com/office/powerpoint/2010/main" val="29309508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1143000"/>
          </a:xfrm>
        </p:spPr>
        <p:txBody>
          <a:bodyPr/>
          <a:lstStyle/>
          <a:p>
            <a:r>
              <a:rPr lang="nl-NL" dirty="0"/>
              <a:t>Anafase I</a:t>
            </a:r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1124744"/>
            <a:ext cx="2154240" cy="535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555776" y="1268760"/>
            <a:ext cx="6203032" cy="4525963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nl-NL" sz="2000" dirty="0"/>
              <a:t>Tijdens </a:t>
            </a:r>
            <a:r>
              <a:rPr lang="nl-NL" sz="2000" b="1" dirty="0"/>
              <a:t>anafase </a:t>
            </a:r>
            <a:r>
              <a:rPr lang="nl-NL" sz="2000" dirty="0"/>
              <a:t> worden niet de zusterchromatiden, maar de </a:t>
            </a:r>
            <a:r>
              <a:rPr lang="nl-NL" sz="2000" b="1" dirty="0"/>
              <a:t>volledige chromosomen</a:t>
            </a:r>
            <a:r>
              <a:rPr lang="nl-NL" sz="2000" dirty="0"/>
              <a:t> naar de verschillende polen getrokken. </a:t>
            </a:r>
          </a:p>
          <a:p>
            <a:pPr>
              <a:buNone/>
            </a:pPr>
            <a:endParaRPr lang="nl-NL" sz="2000" dirty="0"/>
          </a:p>
          <a:p>
            <a:pPr>
              <a:buNone/>
            </a:pPr>
            <a:r>
              <a:rPr lang="nl-NL" sz="2000" dirty="0"/>
              <a:t>De </a:t>
            </a:r>
            <a:r>
              <a:rPr lang="nl-NL" sz="2000" b="1" dirty="0"/>
              <a:t>zusterchromatidecohesie</a:t>
            </a:r>
            <a:r>
              <a:rPr lang="nl-NL" sz="2000" dirty="0"/>
              <a:t> blijft bestaan! Dit is dus anders dan in de mitose.  </a:t>
            </a:r>
          </a:p>
          <a:p>
            <a:pPr>
              <a:buNone/>
            </a:pPr>
            <a:endParaRPr lang="nl-NL" sz="2000" dirty="0"/>
          </a:p>
          <a:p>
            <a:pPr>
              <a:buNone/>
            </a:pPr>
            <a:r>
              <a:rPr lang="nl-NL" sz="2000" dirty="0"/>
              <a:t>De functie van de microtubuli is gelijk in meiose I, meiose II en mitose.  Dus ook hier zorgen de niet-kinetochoormicrotubuli voor verlenging van de cel.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9AB4F-578B-4971-B4F9-2111D86BF23C}" type="slidenum">
              <a:rPr lang="nl-NL" smtClean="0"/>
              <a:pPr/>
              <a:t>30</a:t>
            </a:fld>
            <a:endParaRPr lang="nl-NL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1143000"/>
          </a:xfrm>
        </p:spPr>
        <p:txBody>
          <a:bodyPr/>
          <a:lstStyle/>
          <a:p>
            <a:r>
              <a:rPr lang="nl-NL" dirty="0"/>
              <a:t>Telofase I en cytokinese</a:t>
            </a:r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1196752"/>
            <a:ext cx="2027520" cy="535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555776" y="1268760"/>
            <a:ext cx="6203032" cy="532859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nl-NL" sz="2000" dirty="0"/>
              <a:t>De dochtercellen die ontstaan na </a:t>
            </a:r>
            <a:r>
              <a:rPr lang="nl-NL" sz="2000" b="1" dirty="0"/>
              <a:t>meiose I</a:t>
            </a:r>
            <a:r>
              <a:rPr lang="nl-NL" sz="2000" dirty="0"/>
              <a:t> zijn </a:t>
            </a:r>
            <a:r>
              <a:rPr lang="nl-NL" sz="2000" b="1" dirty="0"/>
              <a:t>haploïd</a:t>
            </a:r>
            <a:r>
              <a:rPr lang="nl-NL" sz="2000" dirty="0"/>
              <a:t>. </a:t>
            </a:r>
          </a:p>
          <a:p>
            <a:pPr marL="0" indent="0">
              <a:buNone/>
            </a:pPr>
            <a:endParaRPr lang="nl-NL" sz="2000" dirty="0"/>
          </a:p>
          <a:p>
            <a:pPr marL="0" indent="0">
              <a:buNone/>
            </a:pPr>
            <a:r>
              <a:rPr lang="nl-NL" sz="2000" dirty="0"/>
              <a:t>Maar elk van de aanwezige chromsomen heeft nog wel </a:t>
            </a:r>
            <a:r>
              <a:rPr lang="nl-NL" sz="2000" b="1" dirty="0"/>
              <a:t>twee zusterchromatiden</a:t>
            </a:r>
            <a:r>
              <a:rPr lang="nl-NL" sz="2000" dirty="0"/>
              <a:t>. </a:t>
            </a:r>
          </a:p>
          <a:p>
            <a:pPr marL="0" indent="0">
              <a:buNone/>
            </a:pPr>
            <a:endParaRPr lang="nl-NL" sz="2000" dirty="0"/>
          </a:p>
          <a:p>
            <a:pPr marL="0" indent="0">
              <a:buNone/>
            </a:pPr>
            <a:r>
              <a:rPr lang="nl-NL" sz="2000" dirty="0"/>
              <a:t>De nieuwe kernenveloppen vormen zich terwijl de cytokinese voltrekt. </a:t>
            </a:r>
          </a:p>
          <a:p>
            <a:pPr marL="0" indent="0">
              <a:buNone/>
            </a:pPr>
            <a:endParaRPr lang="nl-NL" sz="2000" dirty="0"/>
          </a:p>
          <a:p>
            <a:pPr marL="0" indent="0">
              <a:buNone/>
            </a:pPr>
            <a:r>
              <a:rPr lang="nl-NL" sz="2000" dirty="0"/>
              <a:t>De </a:t>
            </a:r>
            <a:r>
              <a:rPr lang="nl-NL" sz="2000" b="1" dirty="0"/>
              <a:t>klievingsgroef</a:t>
            </a:r>
            <a:r>
              <a:rPr lang="nl-NL" sz="2000" dirty="0"/>
              <a:t> (dieren) of </a:t>
            </a:r>
            <a:r>
              <a:rPr lang="nl-NL" sz="2000" b="1" dirty="0"/>
              <a:t>cell plaat</a:t>
            </a:r>
            <a:r>
              <a:rPr lang="nl-NL" sz="2000" dirty="0"/>
              <a:t> (planten wordt gevormd. </a:t>
            </a:r>
          </a:p>
          <a:p>
            <a:pPr marL="0" indent="0">
              <a:buNone/>
            </a:pPr>
            <a:endParaRPr lang="nl-NL" sz="2000" dirty="0"/>
          </a:p>
          <a:p>
            <a:pPr marL="0" indent="0">
              <a:buNone/>
            </a:pPr>
            <a:r>
              <a:rPr lang="nl-NL" sz="2000" dirty="0"/>
              <a:t>In sommige organismen decondenseren de chromosomen zich, maar in veel organismen niet. </a:t>
            </a:r>
          </a:p>
          <a:p>
            <a:pPr marL="0" indent="0">
              <a:buNone/>
            </a:pPr>
            <a:endParaRPr lang="nl-NL" sz="2000" dirty="0"/>
          </a:p>
          <a:p>
            <a:pPr marL="0" indent="0">
              <a:buNone/>
            </a:pPr>
            <a:r>
              <a:rPr lang="nl-NL" sz="2000" dirty="0"/>
              <a:t>Tussen </a:t>
            </a:r>
            <a:r>
              <a:rPr lang="nl-NL" sz="2000" b="1" dirty="0"/>
              <a:t>meiose I </a:t>
            </a:r>
            <a:r>
              <a:rPr lang="nl-NL" sz="2000" dirty="0"/>
              <a:t>en </a:t>
            </a:r>
            <a:r>
              <a:rPr lang="nl-NL" sz="2000" b="1" dirty="0"/>
              <a:t>meiose II</a:t>
            </a:r>
            <a:r>
              <a:rPr lang="nl-NL" sz="2000" dirty="0"/>
              <a:t> vindt </a:t>
            </a:r>
            <a:r>
              <a:rPr lang="nl-NL" sz="2000" b="1" u="sng" dirty="0"/>
              <a:t>geen</a:t>
            </a:r>
            <a:r>
              <a:rPr lang="nl-NL" sz="2000" dirty="0"/>
              <a:t> DNA replicatie plaats.  </a:t>
            </a:r>
          </a:p>
          <a:p>
            <a:pPr marL="0" indent="0">
              <a:buNone/>
            </a:pPr>
            <a:endParaRPr lang="nl-NL" sz="2000" dirty="0"/>
          </a:p>
          <a:p>
            <a:pPr marL="0" indent="0">
              <a:buNone/>
            </a:pPr>
            <a:endParaRPr lang="nl-NL" sz="2000" dirty="0"/>
          </a:p>
          <a:p>
            <a:pPr marL="0" indent="0">
              <a:buNone/>
            </a:pPr>
            <a:endParaRPr lang="nl-NL" sz="2000" dirty="0"/>
          </a:p>
          <a:p>
            <a:pPr marL="0" indent="0">
              <a:buNone/>
            </a:pPr>
            <a:endParaRPr lang="nl-NL" sz="2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9AB4F-578B-4971-B4F9-2111D86BF23C}" type="slidenum">
              <a:rPr lang="nl-NL" smtClean="0"/>
              <a:pPr/>
              <a:t>31</a:t>
            </a:fld>
            <a:endParaRPr lang="nl-NL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1143000"/>
          </a:xfrm>
        </p:spPr>
        <p:txBody>
          <a:bodyPr/>
          <a:lstStyle/>
          <a:p>
            <a:r>
              <a:rPr lang="nl-NL" dirty="0"/>
              <a:t>Meiose I</a:t>
            </a:r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7043" y="1196752"/>
            <a:ext cx="7989914" cy="540096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9AB4F-578B-4971-B4F9-2111D86BF23C}" type="slidenum">
              <a:rPr lang="nl-NL" smtClean="0"/>
              <a:pPr/>
              <a:t>32</a:t>
            </a:fld>
            <a:endParaRPr lang="nl-NL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1143000"/>
          </a:xfrm>
        </p:spPr>
        <p:txBody>
          <a:bodyPr/>
          <a:lstStyle/>
          <a:p>
            <a:r>
              <a:rPr lang="nl-NL" dirty="0"/>
              <a:t>Meiose II</a:t>
            </a:r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1074668"/>
            <a:ext cx="8189218" cy="56667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9AB4F-578B-4971-B4F9-2111D86BF23C}" type="slidenum">
              <a:rPr lang="nl-NL" smtClean="0"/>
              <a:pPr/>
              <a:t>33</a:t>
            </a:fld>
            <a:endParaRPr lang="nl-NL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1143000"/>
          </a:xfrm>
        </p:spPr>
        <p:txBody>
          <a:bodyPr/>
          <a:lstStyle/>
          <a:p>
            <a:r>
              <a:rPr lang="nl-NL" dirty="0"/>
              <a:t>Profase II</a:t>
            </a:r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1196752"/>
            <a:ext cx="2068132" cy="535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555776" y="1196752"/>
            <a:ext cx="6203032" cy="532859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nl-NL" sz="2000" dirty="0"/>
              <a:t>Net als in de mitose en meiose I wordt de mitotische spoel gevormd en wordt de kernenvelop afgebroken. </a:t>
            </a:r>
          </a:p>
          <a:p>
            <a:pPr marL="0" indent="0">
              <a:buNone/>
            </a:pPr>
            <a:endParaRPr lang="nl-NL" sz="2000" dirty="0"/>
          </a:p>
          <a:p>
            <a:pPr marL="0" indent="0">
              <a:buNone/>
            </a:pPr>
            <a:endParaRPr lang="nl-NL" sz="2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9AB4F-578B-4971-B4F9-2111D86BF23C}" type="slidenum">
              <a:rPr lang="nl-NL" smtClean="0"/>
              <a:pPr/>
              <a:t>34</a:t>
            </a:fld>
            <a:endParaRPr lang="nl-NL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1143000"/>
          </a:xfrm>
        </p:spPr>
        <p:txBody>
          <a:bodyPr/>
          <a:lstStyle/>
          <a:p>
            <a:r>
              <a:rPr lang="nl-NL" dirty="0"/>
              <a:t>Metafase II</a:t>
            </a:r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1124744"/>
            <a:ext cx="1932516" cy="535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339752" y="1124744"/>
            <a:ext cx="6552728" cy="532859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nl-NL" sz="2000" dirty="0"/>
              <a:t>Tijdens metafase II liggen </a:t>
            </a:r>
            <a:r>
              <a:rPr lang="nl-NL" sz="2000" b="1" dirty="0"/>
              <a:t>alle chromosomen</a:t>
            </a:r>
            <a:r>
              <a:rPr lang="nl-NL" sz="2000" dirty="0"/>
              <a:t> in het metafase vlak. </a:t>
            </a:r>
          </a:p>
          <a:p>
            <a:pPr marL="0" indent="0">
              <a:buNone/>
            </a:pPr>
            <a:endParaRPr lang="nl-NL" sz="2000" dirty="0"/>
          </a:p>
          <a:p>
            <a:pPr marL="0" indent="0">
              <a:buNone/>
            </a:pPr>
            <a:r>
              <a:rPr lang="nl-NL" sz="2000" dirty="0"/>
              <a:t>Dit lijkt dus erg op de </a:t>
            </a:r>
            <a:r>
              <a:rPr lang="nl-NL" sz="2000" b="1" dirty="0"/>
              <a:t>mitose</a:t>
            </a:r>
            <a:r>
              <a:rPr lang="nl-NL" sz="2000" dirty="0"/>
              <a:t> en is anders dan </a:t>
            </a:r>
            <a:r>
              <a:rPr lang="nl-NL" sz="2000" b="1" dirty="0"/>
              <a:t>meiose I</a:t>
            </a:r>
            <a:r>
              <a:rPr lang="nl-NL" sz="2000" dirty="0"/>
              <a:t>. </a:t>
            </a:r>
          </a:p>
          <a:p>
            <a:pPr marL="0" indent="0">
              <a:buNone/>
            </a:pPr>
            <a:endParaRPr lang="nl-NL" sz="2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9AB4F-578B-4971-B4F9-2111D86BF23C}" type="slidenum">
              <a:rPr lang="nl-NL" smtClean="0"/>
              <a:pPr/>
              <a:t>35</a:t>
            </a:fld>
            <a:endParaRPr lang="nl-NL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1143000"/>
          </a:xfrm>
        </p:spPr>
        <p:txBody>
          <a:bodyPr/>
          <a:lstStyle/>
          <a:p>
            <a:r>
              <a:rPr lang="nl-NL" dirty="0"/>
              <a:t>Anafase II</a:t>
            </a:r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1196752"/>
            <a:ext cx="1943818" cy="535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339752" y="1124744"/>
            <a:ext cx="6552728" cy="532859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nl-NL" sz="2000" dirty="0"/>
              <a:t>Tijdens </a:t>
            </a:r>
            <a:r>
              <a:rPr lang="nl-NL" sz="2000" b="1" dirty="0"/>
              <a:t>anafase II</a:t>
            </a:r>
            <a:r>
              <a:rPr lang="nl-NL" sz="2000" dirty="0"/>
              <a:t> worden de </a:t>
            </a:r>
            <a:r>
              <a:rPr lang="nl-NL" sz="2000" b="1" dirty="0"/>
              <a:t>zusterchromatiden</a:t>
            </a:r>
            <a:r>
              <a:rPr lang="nl-NL" sz="2000" dirty="0"/>
              <a:t> van elkaar gescheiden. </a:t>
            </a:r>
          </a:p>
          <a:p>
            <a:pPr marL="0" indent="0">
              <a:buNone/>
            </a:pPr>
            <a:endParaRPr lang="nl-NL" sz="2000" dirty="0"/>
          </a:p>
          <a:p>
            <a:pPr marL="0" indent="0">
              <a:buNone/>
            </a:pPr>
            <a:r>
              <a:rPr lang="nl-NL" sz="2000" dirty="0"/>
              <a:t>Anafase II lijkt dus ook sterk op de </a:t>
            </a:r>
            <a:r>
              <a:rPr lang="nl-NL" sz="2000" b="1" dirty="0"/>
              <a:t>mitose</a:t>
            </a:r>
            <a:r>
              <a:rPr lang="nl-NL" sz="2000" dirty="0"/>
              <a:t>. </a:t>
            </a:r>
          </a:p>
          <a:p>
            <a:pPr marL="0" indent="0">
              <a:buNone/>
            </a:pPr>
            <a:endParaRPr lang="nl-NL" sz="2000" dirty="0"/>
          </a:p>
          <a:p>
            <a:pPr marL="0" indent="0">
              <a:buNone/>
            </a:pPr>
            <a:r>
              <a:rPr lang="nl-NL" sz="2000" dirty="0"/>
              <a:t>De zusterchromatiden verplaatsen zich naar de beide celpolen terwijl de cel zich verlengt.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9AB4F-578B-4971-B4F9-2111D86BF23C}" type="slidenum">
              <a:rPr lang="nl-NL" smtClean="0"/>
              <a:pPr/>
              <a:t>36</a:t>
            </a:fld>
            <a:endParaRPr lang="nl-NL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1143000"/>
          </a:xfrm>
        </p:spPr>
        <p:txBody>
          <a:bodyPr/>
          <a:lstStyle/>
          <a:p>
            <a:r>
              <a:rPr lang="nl-NL" dirty="0"/>
              <a:t>Telofase II en cytokinese</a:t>
            </a:r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1196752"/>
            <a:ext cx="2158542" cy="535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483768" y="1196752"/>
            <a:ext cx="6552728" cy="532859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nl-NL" sz="2000" dirty="0"/>
              <a:t>De kernenveloppen worden weer gevormd. </a:t>
            </a:r>
          </a:p>
          <a:p>
            <a:pPr marL="0" indent="0">
              <a:buNone/>
            </a:pPr>
            <a:endParaRPr lang="nl-NL" sz="2000" dirty="0"/>
          </a:p>
          <a:p>
            <a:pPr marL="0" indent="0">
              <a:buNone/>
            </a:pPr>
            <a:r>
              <a:rPr lang="nl-NL" sz="2000" dirty="0"/>
              <a:t>De cytokinese vindt plaats. </a:t>
            </a:r>
          </a:p>
          <a:p>
            <a:pPr marL="0" indent="0">
              <a:buNone/>
            </a:pPr>
            <a:endParaRPr lang="nl-NL" sz="2000" dirty="0"/>
          </a:p>
          <a:p>
            <a:pPr marL="0" indent="0">
              <a:buNone/>
            </a:pPr>
            <a:r>
              <a:rPr lang="nl-NL" sz="2000" dirty="0"/>
              <a:t>Hierdoor ontstaan uiteindelijk </a:t>
            </a:r>
            <a:r>
              <a:rPr lang="nl-NL" sz="2000" b="1" dirty="0"/>
              <a:t>vier haploïde dochtercellen</a:t>
            </a:r>
            <a:r>
              <a:rPr lang="nl-NL" sz="2000" dirty="0"/>
              <a:t>.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9AB4F-578B-4971-B4F9-2111D86BF23C}" type="slidenum">
              <a:rPr lang="nl-NL" smtClean="0"/>
              <a:pPr/>
              <a:t>37</a:t>
            </a:fld>
            <a:endParaRPr lang="nl-NL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1143000"/>
          </a:xfrm>
        </p:spPr>
        <p:txBody>
          <a:bodyPr/>
          <a:lstStyle/>
          <a:p>
            <a:r>
              <a:rPr lang="nl-NL" dirty="0"/>
              <a:t>Meiose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7000" y="1412776"/>
            <a:ext cx="4300984" cy="4525963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nl-NL" sz="2000" dirty="0"/>
              <a:t>De meiose bestaat uit </a:t>
            </a:r>
            <a:r>
              <a:rPr lang="nl-NL" sz="2000" b="1" dirty="0"/>
              <a:t>twee delingen</a:t>
            </a:r>
            <a:endParaRPr lang="nl-NL" sz="2000" dirty="0"/>
          </a:p>
          <a:p>
            <a:pPr marL="0" indent="0">
              <a:buNone/>
            </a:pPr>
            <a:r>
              <a:rPr lang="nl-NL" sz="2000" dirty="0"/>
              <a:t>reductionele deling (</a:t>
            </a:r>
            <a:r>
              <a:rPr lang="nl-NL" sz="2000" b="1" dirty="0"/>
              <a:t>meiose I</a:t>
            </a:r>
            <a:r>
              <a:rPr lang="nl-NL" sz="2000" dirty="0"/>
              <a:t>)</a:t>
            </a:r>
          </a:p>
          <a:p>
            <a:pPr marL="0" indent="0">
              <a:buNone/>
              <a:tabLst>
                <a:tab pos="444500" algn="l"/>
              </a:tabLst>
            </a:pPr>
            <a:r>
              <a:rPr lang="nl-NL" sz="2000" dirty="0"/>
              <a:t>	- scheiding van </a:t>
            </a:r>
            <a:r>
              <a:rPr lang="nl-NL" sz="2000" b="1" dirty="0"/>
              <a:t>homologe 	   	      chromosomen</a:t>
            </a:r>
            <a:endParaRPr lang="nl-NL" sz="2000" dirty="0"/>
          </a:p>
          <a:p>
            <a:pPr marL="0" indent="0">
              <a:buNone/>
              <a:tabLst>
                <a:tab pos="444500" algn="l"/>
              </a:tabLst>
            </a:pPr>
            <a:r>
              <a:rPr lang="nl-NL" sz="2000" dirty="0"/>
              <a:t>	- dochtercellen worden </a:t>
            </a:r>
            <a:r>
              <a:rPr lang="nl-NL" sz="2000" b="1" dirty="0"/>
              <a:t>haploïd</a:t>
            </a:r>
            <a:endParaRPr lang="nl-NL" sz="2000" dirty="0"/>
          </a:p>
          <a:p>
            <a:pPr marL="0" indent="0">
              <a:buNone/>
              <a:tabLst>
                <a:tab pos="444500" algn="l"/>
              </a:tabLst>
            </a:pPr>
            <a:endParaRPr lang="nl-NL" sz="2000" dirty="0"/>
          </a:p>
          <a:p>
            <a:pPr marL="0" indent="0">
              <a:buNone/>
              <a:tabLst>
                <a:tab pos="444500" algn="l"/>
              </a:tabLst>
            </a:pPr>
            <a:r>
              <a:rPr lang="nl-NL" sz="2000" dirty="0"/>
              <a:t>equationele deling (</a:t>
            </a:r>
            <a:r>
              <a:rPr lang="nl-NL" sz="2000" b="1" dirty="0"/>
              <a:t>meiose II</a:t>
            </a:r>
            <a:r>
              <a:rPr lang="nl-NL" sz="2000" dirty="0"/>
              <a:t>)</a:t>
            </a:r>
          </a:p>
          <a:p>
            <a:pPr marL="0" indent="0">
              <a:buNone/>
              <a:tabLst>
                <a:tab pos="444500" algn="l"/>
              </a:tabLst>
            </a:pPr>
            <a:r>
              <a:rPr lang="nl-NL" sz="2000" dirty="0"/>
              <a:t>	- scheiding van </a:t>
            </a:r>
            <a:r>
              <a:rPr lang="nl-NL" sz="2000" b="1" dirty="0"/>
              <a:t>zusterchromatiden</a:t>
            </a:r>
          </a:p>
          <a:p>
            <a:pPr marL="0" indent="0">
              <a:buNone/>
              <a:tabLst>
                <a:tab pos="444500" algn="l"/>
              </a:tabLst>
            </a:pPr>
            <a:r>
              <a:rPr lang="nl-NL" sz="2000" b="1" dirty="0"/>
              <a:t>	</a:t>
            </a:r>
            <a:r>
              <a:rPr lang="nl-NL" sz="2000" dirty="0"/>
              <a:t>- lijkt erg op de mitose</a:t>
            </a:r>
          </a:p>
          <a:p>
            <a:pPr>
              <a:buNone/>
            </a:pPr>
            <a:endParaRPr lang="nl-NL" sz="2000" dirty="0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27984" y="1340768"/>
            <a:ext cx="4627240" cy="524696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9AB4F-578B-4971-B4F9-2111D86BF23C}" type="slidenum">
              <a:rPr lang="nl-NL" smtClean="0"/>
              <a:pPr/>
              <a:t>38</a:t>
            </a:fld>
            <a:endParaRPr lang="nl-NL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1143000"/>
          </a:xfrm>
        </p:spPr>
        <p:txBody>
          <a:bodyPr/>
          <a:lstStyle/>
          <a:p>
            <a:r>
              <a:rPr lang="nl-NL" dirty="0"/>
              <a:t>Mitose vs meiose</a:t>
            </a:r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 cstate="print"/>
          <a:srcRect t="1893" b="4460"/>
          <a:stretch>
            <a:fillRect/>
          </a:stretch>
        </p:blipFill>
        <p:spPr bwMode="auto">
          <a:xfrm>
            <a:off x="611560" y="1052736"/>
            <a:ext cx="7685907" cy="561662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9AB4F-578B-4971-B4F9-2111D86BF23C}" type="slidenum">
              <a:rPr lang="nl-NL" smtClean="0"/>
              <a:pPr/>
              <a:t>39</a:t>
            </a:fld>
            <a:endParaRPr lang="nl-NL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9552" y="1268760"/>
            <a:ext cx="8472895" cy="4525963"/>
          </a:xfrm>
        </p:spPr>
        <p:txBody>
          <a:bodyPr>
            <a:noAutofit/>
          </a:bodyPr>
          <a:lstStyle/>
          <a:p>
            <a:r>
              <a:rPr lang="nl-NL" sz="2500" dirty="0"/>
              <a:t>Mensen hebben 46 chromosomen in de kernen van hun </a:t>
            </a:r>
            <a:r>
              <a:rPr lang="nl-NL" sz="2500" b="1" dirty="0"/>
              <a:t>somatische</a:t>
            </a:r>
            <a:r>
              <a:rPr lang="nl-NL" sz="2500" dirty="0"/>
              <a:t> cellen, alle cellen van het lichaam behalve gameten en hun voorlopers</a:t>
            </a:r>
          </a:p>
          <a:p>
            <a:r>
              <a:rPr lang="nl-NL" sz="2500" dirty="0"/>
              <a:t>De specifieke positie van een gen langs een chromosoom wordt de </a:t>
            </a:r>
            <a:r>
              <a:rPr lang="nl-NL" sz="2500" b="1" dirty="0"/>
              <a:t>locus</a:t>
            </a:r>
            <a:r>
              <a:rPr lang="nl-NL" sz="2500" dirty="0"/>
              <a:t> genoemd</a:t>
            </a:r>
          </a:p>
          <a:p>
            <a:r>
              <a:rPr lang="nl-NL" sz="2500" dirty="0"/>
              <a:t>Bij </a:t>
            </a:r>
            <a:r>
              <a:rPr lang="nl-NL" sz="2500" b="1" dirty="0"/>
              <a:t>ongeslachtelijke</a:t>
            </a:r>
            <a:r>
              <a:rPr lang="nl-NL" sz="2500" dirty="0"/>
              <a:t> voortplanting geeft een enkel individu al zijn genen door aan zijn nakomelingen zonder de fusie van gameten</a:t>
            </a:r>
          </a:p>
          <a:p>
            <a:r>
              <a:rPr lang="nl-NL" sz="2500" dirty="0"/>
              <a:t>Een </a:t>
            </a:r>
            <a:r>
              <a:rPr lang="nl-NL" sz="2500" b="1" dirty="0"/>
              <a:t>kloon</a:t>
            </a:r>
            <a:r>
              <a:rPr lang="nl-NL" sz="2500" dirty="0"/>
              <a:t> is een groep genetisch identieke individuen van dezelfde ouder</a:t>
            </a:r>
          </a:p>
          <a:p>
            <a:r>
              <a:rPr lang="nl-NL" sz="2500" dirty="0"/>
              <a:t>Bij </a:t>
            </a:r>
            <a:r>
              <a:rPr lang="nl-NL" sz="2500" b="1" dirty="0"/>
              <a:t>seksuele voortplanting </a:t>
            </a:r>
            <a:r>
              <a:rPr lang="nl-NL" sz="2500" dirty="0"/>
              <a:t>geven twee ouders nakomelingen met unieke combinaties van genen die van de twee ouders zijn geërfd</a:t>
            </a:r>
          </a:p>
        </p:txBody>
      </p:sp>
    </p:spTree>
    <p:extLst>
      <p:ext uri="{BB962C8B-B14F-4D97-AF65-F5344CB8AC3E}">
        <p14:creationId xmlns:p14="http://schemas.microsoft.com/office/powerpoint/2010/main" val="335925052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1143000"/>
          </a:xfrm>
        </p:spPr>
        <p:txBody>
          <a:bodyPr/>
          <a:lstStyle/>
          <a:p>
            <a:r>
              <a:rPr lang="nl-NL" dirty="0"/>
              <a:t>Mitose vs meiose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nl-NL" sz="2000" dirty="0"/>
              <a:t>3 unieke gebeurtenissen tijdens </a:t>
            </a:r>
            <a:r>
              <a:rPr lang="nl-NL" sz="2000" b="1" dirty="0"/>
              <a:t>meiose I</a:t>
            </a:r>
            <a:r>
              <a:rPr lang="nl-NL" sz="2000" dirty="0"/>
              <a:t>:</a:t>
            </a:r>
          </a:p>
          <a:p>
            <a:pPr marL="457200" indent="-457200">
              <a:buAutoNum type="arabicPeriod"/>
            </a:pPr>
            <a:r>
              <a:rPr lang="nl-NL" sz="2000" dirty="0"/>
              <a:t>Synapsis en crossover (zorgt voor variatie)</a:t>
            </a:r>
            <a:endParaRPr lang="nl-NL" sz="2000" b="1" dirty="0"/>
          </a:p>
          <a:p>
            <a:pPr marL="457200" indent="-457200">
              <a:buAutoNum type="arabicPeriod"/>
            </a:pPr>
            <a:r>
              <a:rPr lang="nl-NL" sz="2000" dirty="0"/>
              <a:t>Homologe paren van chromosomen op het metafasevlak</a:t>
            </a:r>
          </a:p>
          <a:p>
            <a:pPr marL="457200" indent="-457200">
              <a:buAutoNum type="arabicPeriod"/>
            </a:pPr>
            <a:r>
              <a:rPr lang="nl-NL" sz="2000" dirty="0"/>
              <a:t>Scheiding van homologe chromosomen (hierdoor worden de cellen haploïd)</a:t>
            </a:r>
          </a:p>
          <a:p>
            <a:pPr marL="457200" indent="-457200">
              <a:buAutoNum type="arabicPeriod"/>
            </a:pPr>
            <a:endParaRPr lang="nl-NL" sz="2000" dirty="0"/>
          </a:p>
          <a:p>
            <a:pPr marL="457200" indent="-457200">
              <a:buNone/>
            </a:pPr>
            <a:r>
              <a:rPr lang="nl-NL" sz="2000" dirty="0"/>
              <a:t>3 overeenkomsten tussen meiose II en mitose:</a:t>
            </a:r>
          </a:p>
          <a:p>
            <a:pPr marL="457200" indent="-457200">
              <a:buAutoNum type="arabicPeriod"/>
            </a:pPr>
            <a:r>
              <a:rPr lang="nl-NL" sz="2000" dirty="0"/>
              <a:t>Geen synapsis</a:t>
            </a:r>
          </a:p>
          <a:p>
            <a:pPr marL="457200" indent="-457200">
              <a:buAutoNum type="arabicPeriod"/>
            </a:pPr>
            <a:r>
              <a:rPr lang="nl-NL" sz="2000" dirty="0"/>
              <a:t>Alle chromosomen liggen op het metafasevlak (dus niet paarsgewijs)</a:t>
            </a:r>
          </a:p>
          <a:p>
            <a:pPr marL="457200" indent="-457200">
              <a:buAutoNum type="arabicPeriod"/>
            </a:pPr>
            <a:r>
              <a:rPr lang="nl-NL" sz="2000" dirty="0"/>
              <a:t>Zusterchromatiden worden van elkaar gescheiden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9AB4F-578B-4971-B4F9-2111D86BF23C}" type="slidenum">
              <a:rPr lang="nl-NL" smtClean="0"/>
              <a:pPr/>
              <a:t>40</a:t>
            </a:fld>
            <a:endParaRPr lang="nl-NL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1143000"/>
          </a:xfrm>
        </p:spPr>
        <p:txBody>
          <a:bodyPr/>
          <a:lstStyle/>
          <a:p>
            <a:r>
              <a:rPr lang="nl-NL" dirty="0"/>
              <a:t>Zusterchromatidecohesie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nl-NL" sz="2000" dirty="0"/>
              <a:t>Tijdens anafase I worden de </a:t>
            </a:r>
            <a:r>
              <a:rPr lang="nl-NL" sz="2000" dirty="0" err="1"/>
              <a:t>chiasmata</a:t>
            </a:r>
            <a:r>
              <a:rPr lang="nl-NL" sz="2000"/>
              <a:t> van elkaar </a:t>
            </a:r>
            <a:r>
              <a:rPr lang="nl-NL" sz="2000" dirty="0"/>
              <a:t>gescheiden. </a:t>
            </a:r>
          </a:p>
          <a:p>
            <a:pPr>
              <a:buNone/>
            </a:pPr>
            <a:endParaRPr lang="nl-NL" sz="2000" dirty="0"/>
          </a:p>
          <a:p>
            <a:pPr>
              <a:buNone/>
            </a:pPr>
            <a:r>
              <a:rPr lang="nl-NL" sz="2000" dirty="0"/>
              <a:t>	hiervoor wordt het </a:t>
            </a:r>
            <a:r>
              <a:rPr lang="nl-NL" sz="2000" b="1" dirty="0"/>
              <a:t>cohesine</a:t>
            </a:r>
            <a:r>
              <a:rPr lang="nl-NL" sz="2000" dirty="0"/>
              <a:t> op plekken waar crossover heeft plaats gevonden afgebroken. </a:t>
            </a:r>
          </a:p>
          <a:p>
            <a:pPr>
              <a:buNone/>
            </a:pPr>
            <a:endParaRPr lang="nl-NL" sz="2000" dirty="0"/>
          </a:p>
          <a:p>
            <a:pPr>
              <a:buNone/>
            </a:pPr>
            <a:endParaRPr lang="nl-NL" sz="2000" dirty="0"/>
          </a:p>
          <a:p>
            <a:pPr>
              <a:buNone/>
            </a:pPr>
            <a:r>
              <a:rPr lang="nl-NL" sz="2000" dirty="0"/>
              <a:t>Tijdens anafase II worden de zusterchromatiden bij de </a:t>
            </a:r>
            <a:r>
              <a:rPr lang="nl-NL" sz="2000" b="1" dirty="0"/>
              <a:t>centromeren</a:t>
            </a:r>
            <a:r>
              <a:rPr lang="nl-NL" sz="2000" dirty="0"/>
              <a:t> van elkaar gescheiden.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9AB4F-578B-4971-B4F9-2111D86BF23C}" type="slidenum">
              <a:rPr lang="nl-NL" smtClean="0"/>
              <a:pPr/>
              <a:t>41</a:t>
            </a:fld>
            <a:endParaRPr lang="nl-NL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752"/>
            <a:ext cx="8229600" cy="1143000"/>
          </a:xfrm>
        </p:spPr>
        <p:txBody>
          <a:bodyPr/>
          <a:lstStyle/>
          <a:p>
            <a:r>
              <a:rPr lang="nl-NL" dirty="0"/>
              <a:t>Genetische variatie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528" y="1600200"/>
            <a:ext cx="8568952" cy="4525963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nl-NL" sz="2000" b="1" dirty="0"/>
              <a:t>Allelen</a:t>
            </a:r>
            <a:r>
              <a:rPr lang="nl-NL" sz="2000" dirty="0"/>
              <a:t> 		verschillende versies van hetzelfde gen</a:t>
            </a:r>
          </a:p>
          <a:p>
            <a:pPr>
              <a:buNone/>
            </a:pPr>
            <a:r>
              <a:rPr lang="nl-NL" sz="2000" dirty="0"/>
              <a:t>			ontstaan door mutaties in het DNA</a:t>
            </a:r>
          </a:p>
          <a:p>
            <a:pPr>
              <a:buNone/>
            </a:pPr>
            <a:endParaRPr lang="nl-NL" sz="2000" dirty="0"/>
          </a:p>
          <a:p>
            <a:pPr>
              <a:buNone/>
            </a:pPr>
            <a:r>
              <a:rPr lang="nl-NL" sz="2000" dirty="0"/>
              <a:t>Tijdens sexuele voortplanting worden deze allelen gehusseld, zodat </a:t>
            </a:r>
            <a:r>
              <a:rPr lang="nl-NL" sz="2000" b="1" dirty="0"/>
              <a:t>genetische variatie</a:t>
            </a:r>
            <a:r>
              <a:rPr lang="nl-NL" sz="2000" dirty="0"/>
              <a:t> ontstaat</a:t>
            </a:r>
          </a:p>
          <a:p>
            <a:pPr>
              <a:buNone/>
            </a:pPr>
            <a:endParaRPr lang="nl-NL" sz="2000" dirty="0"/>
          </a:p>
          <a:p>
            <a:pPr>
              <a:buNone/>
            </a:pPr>
            <a:r>
              <a:rPr lang="nl-NL" sz="2000" dirty="0"/>
              <a:t>Resultaat:	elk persoon heeft een unieke combinatie van eigenschappen.</a:t>
            </a:r>
          </a:p>
          <a:p>
            <a:pPr>
              <a:buNone/>
            </a:pPr>
            <a:endParaRPr lang="nl-NL" sz="2000" dirty="0"/>
          </a:p>
          <a:p>
            <a:pPr>
              <a:buNone/>
            </a:pPr>
            <a:r>
              <a:rPr lang="nl-NL" sz="2000" dirty="0"/>
              <a:t>Factoren die zorgen voor genetische variatie tijdens sexuele voortplanting:</a:t>
            </a:r>
          </a:p>
          <a:p>
            <a:pPr marL="457200" indent="-457200">
              <a:buAutoNum type="arabicPeriod"/>
            </a:pPr>
            <a:r>
              <a:rPr lang="nl-NL" sz="2000" dirty="0"/>
              <a:t>Onafhankelijke verdeling van chromosomen</a:t>
            </a:r>
          </a:p>
          <a:p>
            <a:pPr marL="457200" indent="-457200">
              <a:buAutoNum type="arabicPeriod"/>
            </a:pPr>
            <a:r>
              <a:rPr lang="nl-NL" sz="2000" dirty="0"/>
              <a:t>Crossing over</a:t>
            </a:r>
          </a:p>
          <a:p>
            <a:pPr marL="457200" indent="-457200">
              <a:buAutoNum type="arabicPeriod"/>
            </a:pPr>
            <a:r>
              <a:rPr lang="nl-NL" sz="2000" dirty="0"/>
              <a:t>Willekeurige bevruchting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9AB4F-578B-4971-B4F9-2111D86BF23C}" type="slidenum">
              <a:rPr lang="nl-NL" smtClean="0"/>
              <a:pPr/>
              <a:t>42</a:t>
            </a:fld>
            <a:endParaRPr lang="nl-NL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752"/>
            <a:ext cx="8229600" cy="1143000"/>
          </a:xfrm>
        </p:spPr>
        <p:txBody>
          <a:bodyPr/>
          <a:lstStyle/>
          <a:p>
            <a:r>
              <a:rPr lang="nl-NL" dirty="0"/>
              <a:t>Genetische variatie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528" y="1600200"/>
            <a:ext cx="8568952" cy="4525963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nl-NL" sz="2000" dirty="0"/>
              <a:t>Factoren die zorgen voor genetische variatie tijdens sexuele voortplanting:</a:t>
            </a:r>
          </a:p>
          <a:p>
            <a:pPr marL="457200" indent="-457200">
              <a:buAutoNum type="arabicPeriod"/>
            </a:pPr>
            <a:r>
              <a:rPr lang="nl-NL" sz="2000" dirty="0"/>
              <a:t>Onafhankelijke verdeling van chromosomen</a:t>
            </a:r>
          </a:p>
          <a:p>
            <a:pPr marL="457200" indent="-457200">
              <a:buAutoNum type="arabicPeriod"/>
            </a:pPr>
            <a:r>
              <a:rPr lang="nl-NL" sz="2000" dirty="0"/>
              <a:t>Crossing over</a:t>
            </a:r>
          </a:p>
          <a:p>
            <a:pPr marL="457200" indent="-457200">
              <a:buAutoNum type="arabicPeriod"/>
            </a:pPr>
            <a:r>
              <a:rPr lang="nl-NL" sz="2000" dirty="0"/>
              <a:t>Willekeurige bevruchting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9AB4F-578B-4971-B4F9-2111D86BF23C}" type="slidenum">
              <a:rPr lang="nl-NL" smtClean="0"/>
              <a:pPr/>
              <a:t>43</a:t>
            </a:fld>
            <a:endParaRPr lang="nl-NL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752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nl-NL" dirty="0"/>
              <a:t>Onafhankelijke verdeling chromosomen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584" y="1772816"/>
            <a:ext cx="7218374" cy="431859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9AB4F-578B-4971-B4F9-2111D86BF23C}" type="slidenum">
              <a:rPr lang="nl-NL" smtClean="0"/>
              <a:pPr/>
              <a:t>44</a:t>
            </a:fld>
            <a:endParaRPr lang="nl-NL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752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nl-NL" dirty="0"/>
              <a:t>Onafhankelijke verdeling chromosomen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23528" y="1700808"/>
            <a:ext cx="8352928" cy="2657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dirty="0"/>
              <a:t>Het </a:t>
            </a:r>
            <a:r>
              <a:rPr lang="nl-NL" sz="2000" b="1" dirty="0"/>
              <a:t>aantal mogelijkheden </a:t>
            </a:r>
            <a:r>
              <a:rPr lang="nl-NL" sz="2000" dirty="0"/>
              <a:t>van combinaties van chromosomen is 2</a:t>
            </a:r>
            <a:r>
              <a:rPr lang="nl-NL" sz="2000" baseline="30000" dirty="0"/>
              <a:t>n.</a:t>
            </a:r>
          </a:p>
          <a:p>
            <a:endParaRPr lang="nl-NL" sz="2000" baseline="30000" dirty="0"/>
          </a:p>
          <a:p>
            <a:endParaRPr lang="nl-NL" sz="2000" dirty="0"/>
          </a:p>
          <a:p>
            <a:r>
              <a:rPr lang="nl-NL" sz="2000" dirty="0"/>
              <a:t>We maken hierbij onderscheid tussen </a:t>
            </a:r>
            <a:r>
              <a:rPr lang="nl-NL" sz="2000" b="1" dirty="0"/>
              <a:t>maternale</a:t>
            </a:r>
            <a:r>
              <a:rPr lang="nl-NL" sz="2000" dirty="0"/>
              <a:t> en </a:t>
            </a:r>
            <a:r>
              <a:rPr lang="nl-NL" sz="2000" b="1" dirty="0"/>
              <a:t>paternale chromosomen</a:t>
            </a:r>
            <a:r>
              <a:rPr lang="nl-NL" sz="2000" dirty="0"/>
              <a:t>. </a:t>
            </a:r>
          </a:p>
          <a:p>
            <a:endParaRPr lang="nl-NL" sz="2000" baseline="30000" dirty="0"/>
          </a:p>
          <a:p>
            <a:endParaRPr lang="nl-NL" sz="2000" baseline="30000" dirty="0"/>
          </a:p>
          <a:p>
            <a:endParaRPr lang="nl-NL" sz="2000" baseline="30000" dirty="0"/>
          </a:p>
          <a:p>
            <a:r>
              <a:rPr lang="nl-NL" sz="2000" dirty="0"/>
              <a:t>De kans op elk van de homologe chromosomen is 50%, dus de kans op een specifieke combinatie (bijvoorbeeld alle paternale chromosomen) is 0,5</a:t>
            </a:r>
            <a:r>
              <a:rPr lang="nl-NL" sz="2000" baseline="30000" dirty="0"/>
              <a:t>n</a:t>
            </a:r>
            <a:r>
              <a:rPr lang="nl-NL" sz="2000" dirty="0"/>
              <a:t>. </a:t>
            </a:r>
          </a:p>
          <a:p>
            <a:endParaRPr lang="nl-NL" sz="2000" baseline="30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9AB4F-578B-4971-B4F9-2111D86BF23C}" type="slidenum">
              <a:rPr lang="nl-NL" smtClean="0"/>
              <a:pPr/>
              <a:t>45</a:t>
            </a:fld>
            <a:endParaRPr lang="nl-NL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1143000"/>
          </a:xfrm>
        </p:spPr>
        <p:txBody>
          <a:bodyPr/>
          <a:lstStyle/>
          <a:p>
            <a:r>
              <a:rPr lang="nl-NL" dirty="0"/>
              <a:t>Genetische variatie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528" y="1600200"/>
            <a:ext cx="8568952" cy="4781128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nl-NL" sz="2000" dirty="0"/>
              <a:t>Factoren die zorgen voor genetische variatie tijdens sexuele voortplanting:</a:t>
            </a:r>
          </a:p>
          <a:p>
            <a:pPr marL="457200" indent="-457200">
              <a:buAutoNum type="arabicPeriod"/>
            </a:pPr>
            <a:r>
              <a:rPr lang="nl-NL" sz="2000" dirty="0"/>
              <a:t>Onafhankelijke verdeling van chromosomen</a:t>
            </a:r>
          </a:p>
          <a:p>
            <a:pPr marL="457200" indent="-457200">
              <a:buAutoNum type="arabicPeriod"/>
            </a:pPr>
            <a:r>
              <a:rPr lang="nl-NL" sz="2000" dirty="0"/>
              <a:t>Crossing over</a:t>
            </a:r>
          </a:p>
          <a:p>
            <a:pPr marL="457200" indent="-457200">
              <a:buAutoNum type="arabicPeriod"/>
            </a:pPr>
            <a:r>
              <a:rPr lang="nl-NL" sz="2000" dirty="0"/>
              <a:t>Willekeurige bevruchting</a:t>
            </a:r>
          </a:p>
          <a:p>
            <a:pPr marL="457200" indent="-457200">
              <a:buAutoNum type="arabicPeriod"/>
            </a:pPr>
            <a:endParaRPr lang="nl-NL" sz="2000" dirty="0"/>
          </a:p>
          <a:p>
            <a:pPr marL="457200" indent="-457200">
              <a:buAutoNum type="arabicPeriod"/>
            </a:pPr>
            <a:endParaRPr lang="nl-NL" sz="2000" dirty="0"/>
          </a:p>
          <a:p>
            <a:pPr marL="457200" indent="-457200">
              <a:buNone/>
            </a:pPr>
            <a:r>
              <a:rPr lang="nl-NL" sz="2000" dirty="0"/>
              <a:t>Aangezien er al minstens 2</a:t>
            </a:r>
            <a:r>
              <a:rPr lang="nl-NL" sz="2000" baseline="30000" dirty="0"/>
              <a:t>23</a:t>
            </a:r>
            <a:r>
              <a:rPr lang="nl-NL" sz="2000" dirty="0"/>
              <a:t> unieke eicellen en 2</a:t>
            </a:r>
            <a:r>
              <a:rPr lang="nl-NL" sz="2000" baseline="30000" dirty="0"/>
              <a:t>23</a:t>
            </a:r>
            <a:r>
              <a:rPr lang="nl-NL" sz="2000" dirty="0"/>
              <a:t>  unieke zaadcellen kunnen ontstaan zonder crossovers, zijn er minstens </a:t>
            </a:r>
          </a:p>
          <a:p>
            <a:pPr marL="457200" indent="-457200">
              <a:buNone/>
            </a:pPr>
            <a:endParaRPr lang="nl-NL" sz="2000" dirty="0"/>
          </a:p>
          <a:p>
            <a:pPr marL="457200" indent="-457200">
              <a:buNone/>
            </a:pPr>
            <a:r>
              <a:rPr lang="nl-NL" sz="2000" dirty="0"/>
              <a:t>		2</a:t>
            </a:r>
            <a:r>
              <a:rPr lang="nl-NL" sz="2000" baseline="30000" dirty="0"/>
              <a:t>23</a:t>
            </a:r>
            <a:r>
              <a:rPr lang="nl-NL" sz="2000" dirty="0"/>
              <a:t> x 2</a:t>
            </a:r>
            <a:r>
              <a:rPr lang="nl-NL" sz="2000" baseline="30000" dirty="0"/>
              <a:t>23</a:t>
            </a:r>
            <a:r>
              <a:rPr lang="nl-NL" sz="2000" dirty="0"/>
              <a:t> = ongeveer 7 10</a:t>
            </a:r>
            <a:r>
              <a:rPr lang="nl-NL" sz="2000" baseline="30000" dirty="0"/>
              <a:t>13</a:t>
            </a:r>
            <a:r>
              <a:rPr lang="nl-NL" sz="2000" dirty="0"/>
              <a:t> </a:t>
            </a:r>
            <a:r>
              <a:rPr lang="nl-NL" sz="2000" b="1" dirty="0"/>
              <a:t>mogelijke unieke zygoten </a:t>
            </a:r>
          </a:p>
          <a:p>
            <a:pPr marL="457200" indent="-457200">
              <a:buNone/>
            </a:pPr>
            <a:endParaRPr lang="nl-NL" sz="2000" dirty="0"/>
          </a:p>
          <a:p>
            <a:pPr marL="457200" indent="-457200">
              <a:buNone/>
            </a:pPr>
            <a:r>
              <a:rPr lang="nl-NL" sz="2000" dirty="0"/>
              <a:t>die kunnen ontstaan uit </a:t>
            </a:r>
            <a:r>
              <a:rPr lang="nl-NL" sz="2000" b="1" dirty="0"/>
              <a:t>twee ouders</a:t>
            </a:r>
            <a:r>
              <a:rPr lang="nl-NL" sz="2000" dirty="0"/>
              <a:t>. Zelfs broers en zussen hebben dus een astronomisch kleine kans om identiek te zijn....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9AB4F-578B-4971-B4F9-2111D86BF23C}" type="slidenum">
              <a:rPr lang="nl-NL" smtClean="0"/>
              <a:pPr/>
              <a:t>46</a:t>
            </a:fld>
            <a:endParaRPr lang="nl-NL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1143000"/>
          </a:xfrm>
        </p:spPr>
        <p:txBody>
          <a:bodyPr/>
          <a:lstStyle/>
          <a:p>
            <a:r>
              <a:rPr lang="nl-NL" dirty="0"/>
              <a:t>Genetische variatie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528" y="1600200"/>
            <a:ext cx="8568952" cy="4525963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nl-NL" sz="2000" dirty="0"/>
              <a:t>Factoren die zorgen voor genetische variatie tijdens sexuele voortplanting:</a:t>
            </a:r>
          </a:p>
          <a:p>
            <a:pPr marL="457200" indent="-457200">
              <a:buAutoNum type="arabicPeriod"/>
            </a:pPr>
            <a:r>
              <a:rPr lang="nl-NL" sz="2000" dirty="0"/>
              <a:t>Onafhankelijke verdeling van chromosomen</a:t>
            </a:r>
          </a:p>
          <a:p>
            <a:pPr marL="457200" indent="-457200">
              <a:buAutoNum type="arabicPeriod"/>
            </a:pPr>
            <a:r>
              <a:rPr lang="nl-NL" sz="2000" dirty="0"/>
              <a:t>Crossing over</a:t>
            </a:r>
          </a:p>
          <a:p>
            <a:pPr marL="457200" indent="-457200">
              <a:buAutoNum type="arabicPeriod"/>
            </a:pPr>
            <a:r>
              <a:rPr lang="nl-NL" sz="2000" dirty="0"/>
              <a:t>Willekeurige bevruchting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9AB4F-578B-4971-B4F9-2111D86BF23C}" type="slidenum">
              <a:rPr lang="nl-NL" smtClean="0"/>
              <a:pPr/>
              <a:t>47</a:t>
            </a:fld>
            <a:endParaRPr lang="nl-NL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1143000"/>
          </a:xfrm>
        </p:spPr>
        <p:txBody>
          <a:bodyPr/>
          <a:lstStyle/>
          <a:p>
            <a:r>
              <a:rPr lang="nl-NL" dirty="0"/>
              <a:t>Crossing over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504" y="1412776"/>
            <a:ext cx="3888432" cy="51125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nl-NL" sz="2000" b="1" dirty="0"/>
              <a:t>Crossing over </a:t>
            </a:r>
            <a:r>
              <a:rPr lang="nl-NL" sz="2000" dirty="0"/>
              <a:t>treedt op tijdens meiose I door middel van </a:t>
            </a:r>
            <a:r>
              <a:rPr lang="nl-NL" sz="2000" b="1" dirty="0"/>
              <a:t>synapsis</a:t>
            </a:r>
            <a:r>
              <a:rPr lang="nl-NL" sz="2000" dirty="0"/>
              <a:t>.</a:t>
            </a:r>
          </a:p>
          <a:p>
            <a:pPr marL="0" indent="0">
              <a:buNone/>
            </a:pPr>
            <a:endParaRPr lang="nl-NL" sz="2000" dirty="0"/>
          </a:p>
          <a:p>
            <a:pPr marL="0" indent="0">
              <a:buNone/>
            </a:pPr>
            <a:r>
              <a:rPr lang="nl-NL" sz="2000" dirty="0"/>
              <a:t>Hierdoor ontstaan </a:t>
            </a:r>
            <a:r>
              <a:rPr lang="nl-NL" sz="2000" b="1" dirty="0"/>
              <a:t>recombinante chromosomen</a:t>
            </a:r>
            <a:r>
              <a:rPr lang="nl-NL" sz="2000" dirty="0"/>
              <a:t>. </a:t>
            </a:r>
          </a:p>
          <a:p>
            <a:pPr marL="0" indent="0">
              <a:buNone/>
            </a:pPr>
            <a:endParaRPr lang="nl-NL" sz="2000" dirty="0"/>
          </a:p>
          <a:p>
            <a:pPr marL="0" indent="0">
              <a:buNone/>
            </a:pPr>
            <a:r>
              <a:rPr lang="nl-NL" sz="2000" dirty="0"/>
              <a:t>Deze chromosomen zijn dus een </a:t>
            </a:r>
            <a:r>
              <a:rPr lang="nl-NL" sz="2000" b="1" dirty="0"/>
              <a:t>nieuwe combinatie </a:t>
            </a:r>
            <a:r>
              <a:rPr lang="nl-NL" sz="2000" dirty="0"/>
              <a:t>van de maternale en paternale chromosomen. </a:t>
            </a:r>
          </a:p>
          <a:p>
            <a:pPr marL="0" indent="0">
              <a:buNone/>
            </a:pPr>
            <a:endParaRPr lang="nl-NL" sz="2000" dirty="0"/>
          </a:p>
          <a:p>
            <a:pPr marL="0" indent="0">
              <a:buNone/>
            </a:pPr>
            <a:r>
              <a:rPr lang="nl-NL" sz="2000" dirty="0"/>
              <a:t>Tijdens meiose: gemiddeld 3 crossovers per chromosoom 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091106" y="1435546"/>
            <a:ext cx="4873382" cy="516180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9AB4F-578B-4971-B4F9-2111D86BF23C}" type="slidenum">
              <a:rPr lang="nl-NL" smtClean="0"/>
              <a:pPr/>
              <a:t>48</a:t>
            </a:fld>
            <a:endParaRPr lang="nl-NL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1143000"/>
          </a:xfrm>
        </p:spPr>
        <p:txBody>
          <a:bodyPr/>
          <a:lstStyle/>
          <a:p>
            <a:r>
              <a:rPr lang="nl-NL" dirty="0"/>
              <a:t>Genetische variatie en evolutie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 lnSpcReduction="10000"/>
          </a:bodyPr>
          <a:lstStyle/>
          <a:p>
            <a:pPr>
              <a:buNone/>
            </a:pPr>
            <a:r>
              <a:rPr lang="nl-NL" sz="2000" dirty="0"/>
              <a:t>Darwin: 	de unieke individuen die het meest succesvol zijn in het verkrijgen van nakomelingen (dwz die het beste aangepast zijn aan de omgeving), zullen hun genen doorgeven. </a:t>
            </a:r>
          </a:p>
          <a:p>
            <a:pPr>
              <a:buNone/>
            </a:pPr>
            <a:endParaRPr lang="nl-NL" sz="2000" dirty="0"/>
          </a:p>
          <a:p>
            <a:pPr>
              <a:buNone/>
            </a:pPr>
            <a:r>
              <a:rPr lang="nl-NL" sz="2000" b="1" dirty="0"/>
              <a:t>Natuurlijke selectie </a:t>
            </a:r>
            <a:r>
              <a:rPr lang="nl-NL" sz="2000" dirty="0"/>
              <a:t>zorgt ervoor dat gunstige genetische variaties zich opstapelen. </a:t>
            </a:r>
          </a:p>
          <a:p>
            <a:pPr>
              <a:buNone/>
            </a:pPr>
            <a:endParaRPr lang="nl-NL" sz="2000" b="1" dirty="0"/>
          </a:p>
          <a:p>
            <a:pPr>
              <a:buNone/>
            </a:pPr>
            <a:r>
              <a:rPr lang="nl-NL" sz="2000" b="1" dirty="0"/>
              <a:t>Combinaties van allelen</a:t>
            </a:r>
            <a:r>
              <a:rPr lang="nl-NL" sz="2000" dirty="0"/>
              <a:t> die zorgen voor goed aangepaste nakomelingen, blijven voortbestaan. </a:t>
            </a:r>
          </a:p>
          <a:p>
            <a:pPr>
              <a:buNone/>
            </a:pPr>
            <a:endParaRPr lang="nl-NL" sz="2000" b="1" dirty="0"/>
          </a:p>
          <a:p>
            <a:pPr>
              <a:buNone/>
            </a:pPr>
            <a:r>
              <a:rPr lang="nl-NL" sz="2000" dirty="0"/>
              <a:t>Tijdens veranderingen in de omgeving is sexuele voortplanting zeer nuttig om </a:t>
            </a:r>
            <a:r>
              <a:rPr lang="nl-NL" sz="2000" b="1" dirty="0"/>
              <a:t>aanpassing</a:t>
            </a:r>
            <a:r>
              <a:rPr lang="nl-NL" sz="2000" dirty="0"/>
              <a:t> aan de nieuwe omstandigheden mogelijk te maken. </a:t>
            </a:r>
          </a:p>
          <a:p>
            <a:pPr>
              <a:buNone/>
            </a:pPr>
            <a:endParaRPr lang="nl-NL" sz="2000" dirty="0"/>
          </a:p>
          <a:p>
            <a:pPr>
              <a:buNone/>
            </a:pPr>
            <a:r>
              <a:rPr lang="nl-NL" sz="2000" dirty="0"/>
              <a:t>Tijdens gelijkblijvende omstandigheden is asexuele voortplanting beter, omdat de succesvolle combinaties van allelen dan behouden blijven.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9AB4F-578B-4971-B4F9-2111D86BF23C}" type="slidenum">
              <a:rPr lang="nl-NL" smtClean="0"/>
              <a:pPr/>
              <a:t>49</a:t>
            </a:fld>
            <a:endParaRPr lang="nl-NL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1143000"/>
          </a:xfrm>
        </p:spPr>
        <p:txBody>
          <a:bodyPr/>
          <a:lstStyle/>
          <a:p>
            <a:r>
              <a:rPr lang="nl-NL" dirty="0"/>
              <a:t>Voortplanting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4525963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nl-NL" sz="2000" b="1" dirty="0"/>
              <a:t>Asexuele voortplanting</a:t>
            </a:r>
            <a:r>
              <a:rPr lang="nl-NL" sz="2000" dirty="0"/>
              <a:t> (ongeslachtelijke voortplanting)</a:t>
            </a:r>
          </a:p>
          <a:p>
            <a:pPr>
              <a:buNone/>
            </a:pPr>
            <a:r>
              <a:rPr lang="nl-NL" sz="2000" dirty="0"/>
              <a:t>	Eén ouder</a:t>
            </a:r>
          </a:p>
          <a:p>
            <a:pPr>
              <a:buNone/>
            </a:pPr>
            <a:r>
              <a:rPr lang="nl-NL" sz="2000" dirty="0"/>
              <a:t>	Nakomelingen zijn </a:t>
            </a:r>
            <a:r>
              <a:rPr lang="nl-NL" sz="2000" b="1" dirty="0"/>
              <a:t>identiek</a:t>
            </a:r>
            <a:r>
              <a:rPr lang="nl-NL" sz="2000" dirty="0"/>
              <a:t> aan de ouder (</a:t>
            </a:r>
            <a:r>
              <a:rPr lang="nl-NL" sz="2000" b="1" dirty="0"/>
              <a:t>kloon</a:t>
            </a:r>
            <a:r>
              <a:rPr lang="nl-NL" sz="2000" dirty="0"/>
              <a:t>)</a:t>
            </a:r>
          </a:p>
          <a:p>
            <a:pPr>
              <a:buNone/>
            </a:pPr>
            <a:r>
              <a:rPr lang="nl-NL" sz="2000" dirty="0"/>
              <a:t>	</a:t>
            </a:r>
            <a:r>
              <a:rPr lang="nl-NL" sz="2000" b="1" dirty="0"/>
              <a:t>Alle genetische informatie</a:t>
            </a:r>
            <a:r>
              <a:rPr lang="nl-NL" sz="2000" dirty="0"/>
              <a:t> wordt overgedragen aan de nakomelingen</a:t>
            </a:r>
          </a:p>
          <a:p>
            <a:pPr>
              <a:buNone/>
            </a:pPr>
            <a:r>
              <a:rPr lang="nl-NL" sz="2000" dirty="0"/>
              <a:t>	Bij eukaryoten: via</a:t>
            </a:r>
            <a:r>
              <a:rPr lang="nl-NL" sz="2000" b="1" dirty="0"/>
              <a:t> mitose</a:t>
            </a:r>
          </a:p>
          <a:p>
            <a:pPr>
              <a:buNone/>
            </a:pPr>
            <a:r>
              <a:rPr lang="nl-NL" sz="2000" dirty="0"/>
              <a:t>	Kan bij ééncelligen, maar ook bij meercellige organismen</a:t>
            </a:r>
          </a:p>
          <a:p>
            <a:pPr>
              <a:buNone/>
            </a:pPr>
            <a:endParaRPr lang="nl-NL" sz="2000" b="1" dirty="0"/>
          </a:p>
        </p:txBody>
      </p:sp>
      <p:grpSp>
        <p:nvGrpSpPr>
          <p:cNvPr id="8" name="Group 7"/>
          <p:cNvGrpSpPr/>
          <p:nvPr/>
        </p:nvGrpSpPr>
        <p:grpSpPr>
          <a:xfrm>
            <a:off x="683568" y="3717032"/>
            <a:ext cx="2448272" cy="1872208"/>
            <a:chOff x="395536" y="4365104"/>
            <a:chExt cx="3024336" cy="2304256"/>
          </a:xfrm>
        </p:grpSpPr>
        <p:sp>
          <p:nvSpPr>
            <p:cNvPr id="5" name="Rectangle 4"/>
            <p:cNvSpPr/>
            <p:nvPr/>
          </p:nvSpPr>
          <p:spPr>
            <a:xfrm>
              <a:off x="395536" y="4365104"/>
              <a:ext cx="3024336" cy="230425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pic>
          <p:nvPicPr>
            <p:cNvPr id="6" name="Picture 5" descr="12_02CellDivFunctions_CL.jpg"/>
            <p:cNvPicPr>
              <a:picLocks noChangeAspect="1" noChangeArrowheads="1"/>
            </p:cNvPicPr>
            <p:nvPr/>
          </p:nvPicPr>
          <p:blipFill>
            <a:blip r:embed="rId3" cstate="print"/>
            <a:srcRect r="67641" b="19954"/>
            <a:stretch>
              <a:fillRect/>
            </a:stretch>
          </p:blipFill>
          <p:spPr bwMode="auto">
            <a:xfrm>
              <a:off x="467544" y="4437112"/>
              <a:ext cx="2910607" cy="21602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7" name="TextBox 6"/>
          <p:cNvSpPr txBox="1"/>
          <p:nvPr/>
        </p:nvSpPr>
        <p:spPr>
          <a:xfrm>
            <a:off x="323528" y="5661248"/>
            <a:ext cx="31683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dirty="0"/>
              <a:t>Een amoebe (</a:t>
            </a:r>
            <a:r>
              <a:rPr lang="nl-NL" b="1" dirty="0"/>
              <a:t>eencellige</a:t>
            </a:r>
            <a:r>
              <a:rPr lang="nl-NL" dirty="0"/>
              <a:t> eukaryoot) deelt tot twee individuele organismen.</a:t>
            </a:r>
            <a:endParaRPr lang="nl-NL" b="1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16016" y="3531986"/>
            <a:ext cx="3354972" cy="2633318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12" name="TextBox 11"/>
          <p:cNvSpPr txBox="1"/>
          <p:nvPr/>
        </p:nvSpPr>
        <p:spPr>
          <a:xfrm>
            <a:off x="4809326" y="6167045"/>
            <a:ext cx="31683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dirty="0"/>
              <a:t>Asexuele voortplanting bij </a:t>
            </a:r>
            <a:r>
              <a:rPr lang="nl-NL" b="1" dirty="0"/>
              <a:t>meercellige organismen</a:t>
            </a:r>
            <a:r>
              <a:rPr lang="nl-NL" dirty="0"/>
              <a:t>.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28B504-319C-4C29-9302-E762F7C86A95}" type="slidenum">
              <a:rPr lang="nl-NL" smtClean="0"/>
              <a:pPr/>
              <a:t>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2725595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1143000"/>
          </a:xfrm>
        </p:spPr>
        <p:txBody>
          <a:bodyPr/>
          <a:lstStyle/>
          <a:p>
            <a:r>
              <a:rPr lang="nl-NL" dirty="0"/>
              <a:t>Uitzondering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684784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nl-NL" sz="2000" dirty="0"/>
              <a:t>Een microscopisch zeediertje (</a:t>
            </a:r>
            <a:r>
              <a:rPr lang="nl-NL" sz="2000" i="1" dirty="0"/>
              <a:t>Bdelloid rotifer</a:t>
            </a:r>
            <a:r>
              <a:rPr lang="nl-NL" sz="2000" dirty="0"/>
              <a:t>) plant zich al zo’n 40 miljoen jaar asexueel voort. </a:t>
            </a:r>
          </a:p>
          <a:p>
            <a:pPr>
              <a:buNone/>
            </a:pPr>
            <a:endParaRPr lang="nl-NL" sz="2000" dirty="0"/>
          </a:p>
          <a:p>
            <a:pPr>
              <a:buNone/>
            </a:pPr>
            <a:r>
              <a:rPr lang="nl-NL" sz="2000" dirty="0"/>
              <a:t>Kennelijk is dit beestje toch in staat om zich aan te passen aan de omgeving. </a:t>
            </a:r>
          </a:p>
          <a:p>
            <a:pPr>
              <a:buNone/>
            </a:pPr>
            <a:endParaRPr lang="nl-NL" sz="2000" dirty="0"/>
          </a:p>
        </p:txBody>
      </p:sp>
      <p:pic>
        <p:nvPicPr>
          <p:cNvPr id="4" name="Picture 17" descr="13_12BdelloidRotifer-U"/>
          <p:cNvPicPr>
            <a:picLocks noChangeAspect="1" noChangeArrowheads="1"/>
          </p:cNvPicPr>
          <p:nvPr/>
        </p:nvPicPr>
        <p:blipFill>
          <a:blip r:embed="rId2" cstate="print"/>
          <a:srcRect b="4049"/>
          <a:stretch>
            <a:fillRect/>
          </a:stretch>
        </p:blipFill>
        <p:spPr bwMode="auto">
          <a:xfrm>
            <a:off x="6084168" y="3356992"/>
            <a:ext cx="2873946" cy="32403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457200" y="3501008"/>
            <a:ext cx="555496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dirty="0"/>
              <a:t>Dit doen ze door middel van </a:t>
            </a:r>
            <a:r>
              <a:rPr lang="nl-NL" sz="2000" b="1" dirty="0"/>
              <a:t>horizontale genoverdracht</a:t>
            </a:r>
            <a:r>
              <a:rPr lang="nl-NL" sz="2000" dirty="0"/>
              <a:t>. </a:t>
            </a:r>
          </a:p>
          <a:p>
            <a:endParaRPr lang="nl-NL" sz="2000" dirty="0"/>
          </a:p>
          <a:p>
            <a:r>
              <a:rPr lang="nl-NL" sz="2000" dirty="0"/>
              <a:t>Hierdoor ontstaat tóch genetische variatie zonder sexuele voortplanting. </a:t>
            </a:r>
          </a:p>
          <a:p>
            <a:endParaRPr lang="nl-NL" sz="2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9AB4F-578B-4971-B4F9-2111D86BF23C}" type="slidenum">
              <a:rPr lang="nl-NL" smtClean="0"/>
              <a:pPr/>
              <a:t>50</a:t>
            </a:fld>
            <a:endParaRPr lang="nl-NL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1143000"/>
          </a:xfrm>
        </p:spPr>
        <p:txBody>
          <a:bodyPr/>
          <a:lstStyle/>
          <a:p>
            <a:r>
              <a:rPr lang="nl-NL" dirty="0"/>
              <a:t>Leerdoelen hoofdstuk 13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nl-NL" sz="2000" dirty="0"/>
              <a:t>Wat je moet kunnen:</a:t>
            </a:r>
          </a:p>
          <a:p>
            <a:pPr>
              <a:buFont typeface="Calibri" pitchFamily="34" charset="0"/>
              <a:buChar char="₋"/>
            </a:pPr>
            <a:r>
              <a:rPr lang="nl-NL" sz="2000" dirty="0"/>
              <a:t>De processen </a:t>
            </a:r>
            <a:r>
              <a:rPr lang="nl-NL" sz="2000" b="1" dirty="0"/>
              <a:t>meiose</a:t>
            </a:r>
            <a:r>
              <a:rPr lang="nl-NL" sz="2000" dirty="0"/>
              <a:t> en </a:t>
            </a:r>
            <a:r>
              <a:rPr lang="nl-NL" sz="2000" b="1" dirty="0"/>
              <a:t>bevruchting</a:t>
            </a:r>
            <a:r>
              <a:rPr lang="nl-NL" sz="2000" dirty="0"/>
              <a:t> kunnen beschrijven.</a:t>
            </a:r>
          </a:p>
          <a:p>
            <a:pPr>
              <a:buFont typeface="Calibri" pitchFamily="34" charset="0"/>
              <a:buChar char="₋"/>
            </a:pPr>
            <a:r>
              <a:rPr lang="nl-NL" sz="2000" dirty="0"/>
              <a:t>Drie verschillende </a:t>
            </a:r>
            <a:r>
              <a:rPr lang="nl-NL" sz="2000" b="1" dirty="0"/>
              <a:t>sexuele levenscycli </a:t>
            </a:r>
            <a:r>
              <a:rPr lang="nl-NL" sz="2000" dirty="0"/>
              <a:t>en de rol van mitose en meiose hierin kunnen beschrijven. </a:t>
            </a:r>
          </a:p>
          <a:p>
            <a:pPr>
              <a:buFont typeface="Calibri" pitchFamily="34" charset="0"/>
              <a:buChar char="₋"/>
            </a:pPr>
            <a:r>
              <a:rPr lang="nl-NL" sz="2000" dirty="0"/>
              <a:t>Alle </a:t>
            </a:r>
            <a:r>
              <a:rPr lang="nl-NL" sz="2000" b="1" dirty="0"/>
              <a:t>fases van de meiose</a:t>
            </a:r>
            <a:r>
              <a:rPr lang="nl-NL" sz="2000" dirty="0"/>
              <a:t> opsommen en beschrijven.</a:t>
            </a:r>
          </a:p>
          <a:p>
            <a:pPr>
              <a:buFontTx/>
              <a:buChar char="-"/>
            </a:pPr>
            <a:r>
              <a:rPr lang="nl-NL" sz="2000" dirty="0"/>
              <a:t>De </a:t>
            </a:r>
            <a:r>
              <a:rPr lang="nl-NL" sz="2000" b="1" dirty="0"/>
              <a:t>verschillen</a:t>
            </a:r>
            <a:r>
              <a:rPr lang="nl-NL" sz="2000" dirty="0"/>
              <a:t> tussen mitose en meiose kunnen aanwijzen en beschrijven</a:t>
            </a:r>
          </a:p>
          <a:p>
            <a:pPr>
              <a:buFontTx/>
              <a:buChar char="-"/>
            </a:pPr>
            <a:r>
              <a:rPr lang="nl-NL" sz="2000" dirty="0"/>
              <a:t>De </a:t>
            </a:r>
            <a:r>
              <a:rPr lang="nl-NL" sz="2000" b="1" dirty="0"/>
              <a:t>verdeling </a:t>
            </a:r>
            <a:r>
              <a:rPr lang="nl-NL" sz="2000" dirty="0"/>
              <a:t>van </a:t>
            </a:r>
            <a:r>
              <a:rPr lang="nl-NL" sz="2000" b="1" dirty="0"/>
              <a:t>zusterchromatiden</a:t>
            </a:r>
            <a:r>
              <a:rPr lang="nl-NL" sz="2000" dirty="0"/>
              <a:t> en </a:t>
            </a:r>
            <a:r>
              <a:rPr lang="nl-NL" sz="2000" b="1" dirty="0"/>
              <a:t>homologe chromosomen </a:t>
            </a:r>
            <a:r>
              <a:rPr lang="nl-NL" sz="2000" dirty="0"/>
              <a:t>over cellen tijdens meiose I en meiose II kunnen uitleggen. </a:t>
            </a:r>
          </a:p>
          <a:p>
            <a:pPr>
              <a:buFontTx/>
              <a:buChar char="-"/>
            </a:pPr>
            <a:r>
              <a:rPr lang="nl-NL" sz="2000" dirty="0"/>
              <a:t>De drie mechanismen kunnen noemen en beschrijven waardoor </a:t>
            </a:r>
            <a:r>
              <a:rPr lang="nl-NL" sz="2000" b="1" dirty="0"/>
              <a:t>genetische variatie </a:t>
            </a:r>
            <a:r>
              <a:rPr lang="nl-NL" sz="2000" dirty="0"/>
              <a:t>ontstaat. </a:t>
            </a:r>
          </a:p>
          <a:p>
            <a:pPr>
              <a:buFontTx/>
              <a:buChar char="-"/>
            </a:pPr>
            <a:r>
              <a:rPr lang="nl-NL" sz="2000" dirty="0"/>
              <a:t>Het </a:t>
            </a:r>
            <a:r>
              <a:rPr lang="nl-NL" sz="2000" b="1" dirty="0"/>
              <a:t>belang</a:t>
            </a:r>
            <a:r>
              <a:rPr lang="nl-NL" sz="2000" dirty="0"/>
              <a:t> van genetische variatie voor een </a:t>
            </a:r>
            <a:r>
              <a:rPr lang="nl-NL" sz="2000" b="1" dirty="0"/>
              <a:t>populatie</a:t>
            </a:r>
            <a:r>
              <a:rPr lang="nl-NL" sz="2000" dirty="0"/>
              <a:t> kunnen uitleggen. </a:t>
            </a:r>
          </a:p>
          <a:p>
            <a:pPr>
              <a:buFontTx/>
              <a:buChar char="-"/>
            </a:pPr>
            <a:endParaRPr lang="nl-NL" sz="2000" dirty="0"/>
          </a:p>
          <a:p>
            <a:pPr>
              <a:buNone/>
            </a:pPr>
            <a:endParaRPr lang="nl-NL" sz="2000" dirty="0"/>
          </a:p>
          <a:p>
            <a:pPr>
              <a:buFontTx/>
              <a:buChar char="-"/>
            </a:pPr>
            <a:endParaRPr lang="nl-NL" sz="20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9AB4F-578B-4971-B4F9-2111D86BF23C}" type="slidenum">
              <a:rPr lang="nl-NL" smtClean="0"/>
              <a:pPr/>
              <a:t>51</a:t>
            </a:fld>
            <a:endParaRPr lang="nl-NL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-6052"/>
            <a:ext cx="8229600" cy="1143000"/>
          </a:xfrm>
        </p:spPr>
        <p:txBody>
          <a:bodyPr/>
          <a:lstStyle/>
          <a:p>
            <a:r>
              <a:rPr lang="nl-NL" dirty="0" err="1"/>
              <a:t>Asexuele</a:t>
            </a:r>
            <a:r>
              <a:rPr lang="nl-NL" dirty="0"/>
              <a:t> voortplanting</a:t>
            </a:r>
          </a:p>
        </p:txBody>
      </p:sp>
      <p:pic>
        <p:nvPicPr>
          <p:cNvPr id="2050" name="Picture 2" descr=" 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136948"/>
            <a:ext cx="2923631" cy="1944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Afbeeldingsresultaat voor aardbei stek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5" name="AutoShape 6" descr="data:image/jpeg;base64,/9j/4AAQSkZJRgABAQAAAQABAAD/2wBDAAkGBwgHBgkIBwgKCgkLDRYPDQwMDRsUFRAWIB0iIiAdHx8kKDQsJCYxJx8fLT0tMTU3Ojo6Iys/RD84QzQ5Ojf/2wBDAQoKCg0MDRoPDxo3JR8lNzc3Nzc3Nzc3Nzc3Nzc3Nzc3Nzc3Nzc3Nzc3Nzc3Nzc3Nzc3Nzc3Nzc3Nzc3Nzc3Nzf/wAARCAC3ARMDASIAAhEBAxEB/8QAGwAAAgIDAQAAAAAAAAAAAAAABAUDBgABAgf/xAA5EAACAQMDAgUCBAUDBQADAAABAgMABBEFEiExQQYTIlFhFDIjQnGBBxWRobFSYsEkM0PR4TRT8f/EABoBAAMBAQEBAAAAAAAAAAAAAAECAwQABQb/xAAnEQACAgICAgIDAAIDAAAAAAAAAQIRAyESMRNBIlEEMmEUUkKhsf/aAAwDAQACEQMRAD8A8UCgnitFMdjUq4UcVwznOaNCnBXiucH2qUMDXQrqOsgwfathSe1T8ZroYo0dZAIyetb8qpiwrW6upAtkYjAre0e1aLc1yWPzSthRJur07+D0I8jUJsepnVM/AGf+a880+w+pyzthR7V6v/DaKK10+RYujPz8ms+XIn8SuJfIu0pDAAnJFRKwYEdsVuU4XIocSDOMgVBuuzU1oT6v/wBNcpIPtJxmjLeZZIsZ7e9R65Cbi2KxjLDkUk02+IwjduDS3TCtobzr1KcHrQb3RW5h7bmAP60S8m5xjp3pPqZaKaGReVEin9OaZjL6LIZmyoVvuO0Cmtup2gDoB1pFZAuwkJ4A9P8A7qx2QDRj3ponSejbQlwNo/ehRBtlO4fvTPaVGBUT5PDCmaFTB5G8oAE8VQ/FkH0V6twBiO45z7N3q63h/DbJ4ApR4ishqnh+SGP1TxJ5kefcdv6ZrNkgpppiZYc4NHn82ryrhYRz70XHdXFwgWSQYPaqpLPKOikUZpd4+fxM8VGWDjDR51DfZ9LKzIMmjZil1ajzRzQH1cJ6tz81Lp1xbG/jj1B3Fs+QWU8g9qyuEpb+jl2R2exXZFHpFGcE9aJ1/QJNFaO6t3aewuPsmx9p9jSoT7UJzzRnBt2M9BjDd0NQEFJAw7Gobecs3PeiiykYIpKcWKcX4a5aJ1P20THLtUDvXEceVJDYrgxlUz0NPNc4ph2Fi5QDqKyl/lt71lJxR2zz8Zxx0rTpnpzRWo2ptJ22j8POAc0MD0xX00ZJoo1REUxWgxH6VPtyOKjce9Ho6ze8ED3rW41wevFSwxtKdqDNdyAzkEk1onJpnbWiRIZJVyBS24KtKdn29qTlyDQVZ2scpyzftTWPS4xhyuR2pCjSQEMKcWeuhY9ky9O9Z8yyVcANDGFY0GzZgVbvB03kxvFHzhtwA+apkF0l3KEtUaSQ9ERcmrn4Igvba6mmnt5I1ACbXQg++R2rDNyxpyobHLjKy3XF1LHCrCPd6gCDxj3qEXEe7fjkDODUt0fMj3oce4pVJIysCnBzyO1ebH8vJl1LRSc29DYSoq5UhgwBXIpbfaVHJqUF3bALFIczR+xxnP74xXEM7PHJCDk/emP7ii9OuVECrgkBivTpnnn9M1aGVpiqTW0A3ytbz7mOEkJ24P6Uu1GVWhOaaeIVDWKzn/wkkhe/GMVVhdrPCQ7dR1rdincdmrC+SLtYurRRBem2rDp7AAD2qoeHZxJZxknJGFP7VarMtuwOnzWiOxpDJjnO3g+9DTtgEgE46knFTer8gy3ck8UNcJODgSqT7eXx/mnkKgK42zR8HKtwcGuESOJ/QgAxjiowkouGjVNkjHlcelj/AKh/zW57XUYl3GNJE/2Hp+1S2ytK+zzDxXp6WeqXUUYwC25P0PNV6LfE3r6VfvHEOHtZ2QgsCjZHtyP81UJI1OTUeVNpnnZYqM2iKJlkYAqee9MIrT/qYN+RGWGSOoqPTTbPxMQCD0phNdoJI1UekUkiJ6PYy/zDSZtAumSeKWPCzJ9y+x/WvMde0+bR9TmsJjkxnhv9S9jVm8N6lOdZt1iXhjjJHGKj8ayR3fiW8diC0W2P+g/+0LqBR7jZVIHCkZOKmnvFjAAOSaBu1mklBjjYqO4oWNZpZizo2E7YorEpfJirY+gujHGC3U9q7SSS4bBYD4qsyXFy8hKZwOxqI6pdQyDPvR/xpPpgdlseAhiBIKykaatvUM0mCRzWUfE/9RbYnvZHdAGJIHQUAoINOxaNcFiq5xS66hMTEEcit2Oa6Nko+yHr0rkjcPmsXPmU90/SorkCQuMe1Wc67ItUI4rcynAIBouI/QPlupqPUE+lvGWM9KFkd5T6jk0NyOosOn3lrNbTLc46cZqvSYMzBOm701LaQs0iqwJUnHFHXOizxATRgbBzSLjBvZXbjVANzFIgUPg8UPjHWmExmkwZEIAHBovwwTFrsEnlCQKeVK546UVOlYlFt8C+HLVYrbVTPOtxz6X9CjsR05FelwgxABkWZSMenhvfr3pGt5GqAyQuysMbk6j9QetRzahPFGW0q63Iv3IwyP3U9K8XJleSXKQCxStZTEZk8iYj/wAgxu/XsaTapYvbtvUBkPXHQ/pSqfWPrGMd+oiI49P2sfb4oBNYu7SSRYnKw5xsb1A1nyY1J8ktnBwkMUkbcYGOfcVJbT+VHOvqP4g9I5zS6C9jnRY5H/EPI4wCakZ2SOdQQCxGfcV3E4P127K6OZXBwzLkY5HxVJmlVX3IcA8kEVbZbee80jyV2swOeW4IzSGSGS3yl7b5jHRxzivQ/Hj8LZt/H/UP8JagpuDEGyoO7Fei6dcCVsDnHWvKLRVjuVmtcBV4JHevR9IlCJH7YFXi6ZSUbH5duRz+goR4ZpSStxLFjuQpotfWAf8ABqN4yAQG3f7WH/NWaEixXM9zbZRn8/dnY4GCrdgfg0TA2siMPLbIVxllEmWrU0Pl8oGRupQjINNIZ8oARg4yaRRQzl/Ck+NJI7iwjlZeRJ0PGPiqLJboxJjcfpVy/ii5XT4gvDPMM478GvPbSK4lkEcYYA/mNZ5w+XJsxfkfvaObiBoZMnvUE8sxXCE8dKO1CxubSQNIfMU9hRuj6LeavdR28UJUNyzkcKKZNdkUtli/hurtFJqN4NkFsp9Z4yR1pLf28urancXcTMDK5Y/uafeJdQtbKwTQ9OIESYEzj8x9qr1lfSQEqhBFTcl2ugzVVFDEbLC0EboGfHWhzPaRwvIGUMeoqG6k+pjYs4DDpVVu4JmLAOeT2NNjXN30Ikc3GpoL5ioypPUU0KWVzalzgNiqtLBJEfUvQ0yspEMB3MR8VqyYlScQyX0SrpauoZZODWU/sWs/pIsyc45rKg80rOBbBniUkDg9aAvIAzuOvtTi6tnsLyW0m/IeG/1DsaAkAWckYPFcnTs3NehJ9OS2Mc1JD9TE2yJiKZLGs7bl4I60xtkt/JYNHmQ98VbyP2JwtCKLSp7jdIRnHUmtR2KJkzIasMTy2qbAPu9600QYcjINL5ZE38WcaDaIYmfYMD3p15ltJbNE+B2pVCRbggSEZ7ChLy48s8HrSNcmO8vFaDZre3T0BQymgYozZ3q3FuxRlP5TjI9qXvfSMdsZ5+altoFcmS9nKjHABoqDQPI5ei5wa/bshD7kYjB//oqZ7rTSUKytHJ1BAJx+4qqWENo6GRXc7Tg5NNLjZBB50MYlQDlQeaxPFBOl2L8Xr2MZGjn9JliY9nyBn9RUU1nMihAPMjGcEHO3/wB0BpsUesK/0Mn4kYy8chxj96HuIpbV2DSbSOuyTP8Aiu4NaaO8bYS9u+X9RwT6P9tONNka+t3aQAXEIxKCPuA6GqxHr0ls+zzzIP8ARIm4Gneka5p0lyJVb6e5A5U5KSDuPjimljlXR3jkPPNaCCJBgM/UH2qC9JkUKwGO4obX2ljeG6RGW2dFMZb2o6NkuVTaRuI4yatjfGOzVjXGCFraVAzF4cxtjPB4/pT/AEmcmMIx9S8GobqzNvC04y0QO0kjBU/IpVbXnkXAG7g0/JNWikWmX6wuAwAyNwox3wMkDFV+xn37GQirFbBZQu4fdx1rRF2hZa2gS4nUKyOQf3zRkIVogeDkZo6Syhlg8p0UqRxxyP0qC2i8iMQNklBtye4o8aYjkmec/wAToppVs0t03FXZiP0H/wBqn291cqVWSFo8fFXn+Ivn/U2pgOPS27+1LdI8OXNxGt9q0/0lmvJLDDOPisWard9E5RTe0TaHbjVnwse7YPU7dF/U0w1LV7bTYzY6cRub0yzDv8Ck2t+KkUHTNIt2gsxw0mMGSq55he4QKeM5rPLH9aJKHFUhtqmnq8BeLlzzVfSdbU7Dyxp2zzSK4SQ7cYpS+kzRt5kwbaeRmj+OnVTYHFpWw6xt0u45HbIwKUKQ1y8fYNgGnSXOy08mJcEjBNLjbKCXJwavG0Rk0+gLVFjWLYQC1B6Vp0Up3uTgHNNjYCcbyQf3q1+H9NtI7Yb1GSOtHJ+SsUB+NIUxG0jjVPp0OBjOOtZVgm0u1MjEKMZ+Kysnnh9iUQ+LdP8Ar7IXUIJmgBJAHLJ3/p1/rVDL9o1Jz1Jr1GGReoOQOtUvxDposrrzYkxbyklMD7T3Fbl/T1MkfZXfKlDZjyKZWs7xJgrz71CW44NdRliRin7Ikk88jYYjpUaXxHDYFTyZ284pLqKSBwY+h610YqXZKcPY2e7h27nI46UpvJxKxZGyKHiWFziebmiPLt4FzG4YGmUVEVY77Fzb0O8ZzWxIW+480VcMkgG0Yx8UOcK2McVZO0Fqg3TXmt33/dGeop5bXTBh5eSr8YxUGlXdukHMIOOpp/oUMd/dhoIvTEQzkjge371iyVOXRLjylSJ/5cNP0421mux5MtM4HLE9s+w9qr13bzIeea9BktZGUk/3pLf2gVGyo/ancU3bPSjGlRSYrM3UxDJkL1pzaWpTAEQX9qd6LpgaHeI872LE05i0sGQAIAT0rnH76AqjsFspitp9LdxCa1bqjdV46qexqSLSbm0ubWfT5BLY5z5ndPgj3ot7GTzkhYbMggN2rrRpJ9K3RTneGJ3oejD4/apNf6itppqI/Ntb3unSwzMF8+No2AbqeoI9q8y1GxW1bMTPlemXzXpdnbbL8KgV7W4Tdbtn1AjqpqneNLMWt2+z/tv6hjt8UMLUVwYmF02gXSNTeCTyZeGFX7Sr2OWLAYZ7V5beRvIVli6gdaItdauNOlMNx6XGO/vVeTg9GhpT0ezQXSsgwc4qO4bLBkGSeteZweKXZgd5BXowODT+w14aon0kqFpJBglDjj3NP509exJYXHZnibXdH0mRLi6C3V0vEadVU/4ql6t4hudXYtM+UP2qOiimuspp8txLYXSAouBu9s0EPD1jFb7LedkOMjccismTi38nsyZcm3ETSF5Y8RpuY9hQa6fqBmCGB1PX9qvFhYxWMSosYdupbrmjPPjIyUHPHSnhGkS87WhLphtIrYK5zIOufeoNWd54sqwwvQCnnkQMpxGBn4oVtLgAO0tz1ocK6G86aplTiLE471koJOKb3mhyAmWBv1FLtrBysi4K9jTRbWmZ3V6AlDRnAJxVn8O3MBXybg444OaQ7AVLVJFOImGBz3oygmqY+OXGRaZpIBIwUnGeKyq+dQkJ6LWVPxR+jT5YfQ3iu48gJ6sd81u5CahZzWzkAkekn8rdjVeN8wGEICjv7VPbXw8xBnrVXZueyvSloJGinQpIpwQe1Z5wC5XJPxVw1HRU1dlkgaJJMDeznAx71FB4e0eyQPqeqb+OViAA/qa554R0+zLJcXTKqsks324A+a7fTri4T8COSU+yKTVs/nXhfTeLPTFmbs0gL5/rxWXPje9jiBtLeOFD0CgDH9KXzSf6xf8A4C0Vm18Da1c4ZdMlUHnMpCf5NMof4e6oo/GezhH+6XJ/tWXfinVJ4yxusAnoOtCLfXkqiT6xyScY3U3lzv6QFH+DBPAfl5afVrVCOwBND3PhPS4fXd6ygxztihLUvnScH1TPjHJLHFDyPAibUZpZO7Z4AoqWT2/+gukuh/pul6FIojg1tdxH2tCQT/erXoyafptmIba5hmGdzMDgsap/hazh1HUUR4kMa+uQhR0Hb969KTStNK5Nhb5x08sCu4SbtMOGn8qBU1C3mAVVyemAwNRHThcXGbhSkA9h1+OKkudJ0hlZlsxFIDj0syc/sa6h0mNEHk311D25cMP7j/mmfP0aG9aGMMFqFVYnjAHAA4/tVY1HU5RL5TIYXik5KHBIpjdWWpxxttvLe5XB4kTYf68iq7c3txp7s9/YkljgFSCijHx3qeRTlGnom4clplu0++S9t1K4Y9/cH/ioZ7WacskZDOBwWGP2pDpeu6eZQTCY9wAyvH96tVpqln5kK28gVpnCjJ3biTxWeT4+9kfDwd2G6RbXFpaQG4CkxktjPAPSkXi6I6gqwoYkO8DcWwB1/wDda8R69PayTxO+x0yHAPQj2qi/za91G4Fv5h2PySeTilg8k5ckqoVyafIfTLZaa308d4stxGBlYhxn5NVm8t31faoJRkJyVHX4z/Wml7a28MiWtmB5u38R15OT1596sGiaUiIuU7d604lKUuTKwTk+bKdY6BeCULKxZP0q/wCnxwaXprGOFUOOcdSf1o76NFAIAGKQeJNTjs1SMnGSTgVaSraLSk2iia1Fqk+pTTFyAzlwAelEaRq0kyta3JO5RkGmZuYr6DLAB+4PtSa5sTvLwIcHgEd6g6yrjLsyShyHKavDalTLeFcflHOKPt/E2mSsEWcO3viqadOO4eajEHrUUek5l3RblTPX2p4YoRXZJ4mehrq1rK23zUB/XFTpNG32yqfgGqLe20EZXYXdgOTzS6MXZkzAJce4JoxSqwPB/T0ia9ghQs7rgfNVLU7+G4ui8A2jpS/ypniO9nz8mgVDRO2WJ9qFctCqMbpjsSAw4FDCUCSgorsg7epNdEnfzxn3rt1TE4MIaf1HmsrYSADDS896yl2N4wWK5XI/Ofn7RU0E2HyxJ5zSlZc9KIhcucDj3zV3E9JTLD9d5lhcqrlX2ejB75qtzCZ3BlLE56E0yRYY2X1YPc57VzO8DsBGCxHU0q+LFklJ2zma8ZoFTyU9Ix0qREUhH3KVI5yahW1e4mIwQD0xRQi+mhIW3eQ59q5tLoRtHL2Uav8AikBOtExwW5i3WYDHPPPSuIra7voW3wuhHRdh5qdLS5NokdvZSROvDPt+6le+2DkhdfhyxRpAUAoL6cKm/eArUxfTr4BkaCRix6kUW/h+5ltVby1jce7U6moLsVuxv/D2Dy7SeYncZJAo+ABV6hnJOBziqf4Tt/obaSCSRHfeW9Bzjgf+qfQXezUWg2egxA5A79OtHlb0acaXBDPY11Jx9qnA+TUzWB65OaJ0+MBBntRrKuOlV4pnOTEF4zW8ZBrzzxPqHqMRG7d0Feja7t8lyB0rzZ7c3uvekBymMr/pqT7KXURtpFlBY6WoeNHlk9UhI/MayG0lmvF+gRRLHmQLu2ggdcf5pytk5hClFrm3ge2uBMqkOoOCK6UU+xeOtFa8cm5k17UiJQwEpBKdDxQPhrQLrUMTFmjXPpIJBI96eX1qk1xHbqP+43qOOcd6t+kWqQRqqqAMCikloFUhXpnhVbYBslj7mrHb2LRIAMUUjBRgVIzYXJp0kTcmJtRuRbRu8h2hc5zXlGsa4Lm+lk8osM4XJ6Crf/EDVhHJFZqRmTJbJ6LVEu44iDKpBHcVJpN7BO3HRzHfTTMGICRr/enFpdweUFmmK4OQB7VVWvUCEKD+lajvF8o5zk9KMsNrSI2uj0WeGxlsknt5dki9VY8NXESW5JkAwcftVX0/Ut1sscg3J/irHo8sEkT2/mj1DKk1CVxezubitgl3NJv27UI9wK4/mf09vgQDcPYUXe2/lRssilyejDtSW5SZUJDcY7imXyex07VoWza7OszFohtzyDUi6zp8hHmxYPeh4Y1ubkR3KFYyeSOKXX2lzQ3Uiwxs0efSQM8VoWPG3XTISXJj4XenOAYgoauJ5EZgcg0lttKv5pAEt3X5YYFM30uOzw97e+r/AEIc0k4Ri/2AsUmTblHasoT6+xX0hJDjvmspOE/oHj/pDcWjRt+G3pzREMLI4DMo+anMavHlif2NRyF1/COB3zVb5I0vsYpcvZRqPoll3DJc8k1wuqbSWSFELcbWWoIZZ3IU9QOD7CtJCzTiQbXPcNxip8FewddEz6hekjBRT2wtFRX9xayZlJDEZ5FCyW1zdXriCMAgZwDxW7pLq4SNXZd4O3B613GPR1WFjXNUc4SbAJ4IUdKm/mmoKyrLenaewpHeTywSC2lAVlHVec1H5kq/du6dTTLFEGgu+1q983BeQr2Oag/ml2/3CQgjHJqaW6juDDHsC4GCx71DqSfTsot2EmR2NFKK1R2w7RNRe1ncjPq+4fNXHw/qa6jfKin/ALalmGf2Fed6YkqNJO8b7FGTx0qyeGr+3t78yKqq8ibSRxnkGulFJ2i2ObSo9YtZCMdMUU8o+KrMWrxBVywHHNbk1mM9GH9aZTRZ42d+JblYbORye1IPCtgs++427WlYEnuaV+JtY+unFnE+QD6iO59qufhmFYrROnCjiljtnXoaraqF+BQ08SKpxgH3o9pl6f1pZfzAK2DkYp5CpNiS0iWbVJZf/wBeEH+TVitztA56e1IdHZWR5AQd8rf24pzEce1SvY8kHiYKNwPTqKgubvahYnihywAY7sA1V/F+rmxsGWJws0g2x57e5p7ZNpLbKP4yvvr/ABBPKpOxSI0I9h/9zStBOwPdB/epRFJNCSSCwPX3rhC8bAyqQOmB0o2Z3JndtaRzSfYOfeuZ9OXzmXAUfBqeNogw2Bsk96a2AtBcL56khhyTQlNx2co3oSJG0C7Yz+lTaVPPb6hGXyAffvTPUrO2DH6ZyAeo9qVXiLF5ckUrMUPIPaktTVfYMkdUeiRuJIwXUFWFLtX08yJ5kOOB9oqfS5RJZxEkciipAAeWAHyazR0ZoycWUUxiRnSZhEV96Faa4g5hlJUd6sOtvYu3GDJ7r2pG0cRVgzsoPStCd9miL1ZEdXnnXy2nIAGOKDfLsWBJPuaiuLURMdjbgagFzJH6e1aI41/xFcm+yYqM8isqHzc8nOf0rKbiztjS33sQksgQ+xrUscqzneQ2PtYdDXdwFkzIq7do7muxqy3MsC3agQxcHyxjPyalX0Pf2cRl1bcWFTkMUyq5PxTIX+iEMqW7uvZ6BmngUHyWwrHgE80E79BqvZHBLdBt6OyBR16ftQzGZ33bstnt1posUaxZlc4HQDvUEgVRuA4PTHWgpIDQHbW5L+ZMSfg0VK4dkiYFhniopLhNy9c98CimliCRNBkyH7gR0pnbAuiRbZJCyMqKoGc1CdOZpPNglVfJG45PWomujGTvHXqBXDXitG45wa6mFvR3dak4G1lOwkbgO9MbrToXMU8G+JpFDbfak1vJFM2ZPSqnjNODfxFDufLAYAz0pJLi1QYvWzt5LyJMo+/HucZoR9TuwuSfV2VTz/Wu21AKhRVdz+lQyyAj1R4J6cUvXaKeWdUmSaNHNc6lH5sYVM7uO1er6U3lRBT7V5noeyG/+8lSmQDV5tr8KByMU/IriVxH0kgwe1I9cu1gtJHY9BkmtS6kB+aqb4s1VbtXskm2kjLEf4rrt0NJqCsceHNQiFkgEobksx9iTnFPDqCbcbhk/NeT6eLy1jeeKRQoIBQnk0yGqXSkbgOR1zxSSi09AhlTXyL3dawkMReR/SB2qia1JdardG5kOyIelFPUCikkF1GTcSY6dO1alXYFjDF/NP3t0rlKic5KT0J4ElLFApRV6MR1phbxN5GyQb9/3bRnFd65GtlBDsnDyv8Aco5wKgtmmjXJwdw6A80W7Vkqp0FJYLKQgY/Bxjmg3hkQ7HfO1sH3FHQXjQPHuUkKwYHHSuvECRvqhuIiCkqhvSe+KVN2EDTcExIpwThXxxW1jBUpNEBIPzdjUtsXlgNtuPJzt9qZDRbswj1CTPYdq6U4x7ZyTYmtGER/EuJFCnChWri5mu5n3fUvtB7HqKZ3ekNbRpNsLEdYyOtAfSvOzGFdpPRc9KMZRe0K4AYcAnaCT7mtSqwAdxkGpliMUrQXSEHHVakWBSgAmyBztbtVG0gULZQcAhSB+lBzIA2ccU5x5j7GyQPYVDd2rHLRLgDqDTRlsDiAK0O0ZFZU6J6RmPnvWU2gbODPgmMdGH3VxZwF5NoILE8LVhTR7RG8zYduMFfeumWOKT/pYU2qeNw5/rUvMvQnNIhs7Xyo2S4gwDxn2NRGwTJeMoV6daMnn8z8hRiOeeDQu3dlUxuI7dqi5yu0J5pHM8eyPLMU2jncOCaVx3R/ERs4zx8U905xJ5ltcjc3bPcVqXRrdzvw4C9hTRyqOpDLJfYheYqBt5Oeam+oaNsSqUz7irBb2NjiQiJRJjgGtPHHdR+TMoOehHUUX+RG6oHk2Vqe4XdneMH4oaW5VsIuOe9O7/w1IZJJbSPEKcEE8k1DB4cdnIyhwuSc8Z9qvHLjatMPKwS2wkZYgMPmiljiZg+OnOBXZ0RYlG9yM/co7VFcQTWRDwguhO3AGaXnGT0wqSGFprD2yyKiA7hjBTJpfK7xHzGYlCcbc8iuJtReOQRyReSwHORUrTQS2ZGVMjHGe9Lxp9dlE0zo3Uu9HibBToPimkOsTlMsuKBtkhtx/wBpnI659qluQrAKylNw9NI/oeMpR6O5dckkUiDcx6ZAoJZXSJ5JYvMJPJP5TWTRXmmwCHCskvrBUZqPzyEYbXww9YHSq8UdKbl2MNRisX0mzltiI7t8mQE9qTyR3DoXMoKJ2qzXem20vhzT7kNtkZ8Bsc4pXf6WluGMcokXH3ZoRkloWmb04A2wLP6m42muLuVomCuGYD7SO1C2koVgD0HFS3EyLGRySOldx+Qb0B3bhZEfcWyck5ppp0omXywpDY+7vS2MwvG5lLBieMLxRlv/APko0Th8jmjNfECexj9NLGMgh0PBY9aY6fb2rKYrqTazD0E9KFa4CRsGVwh6Ee9alP1FuPUN687ehxWfY4E98NNvgZV9HTIq36bq1hJB5jXKA9/Viqlcwi8tlDDG3jkUrj0lyzMinC9cdqMscZrbo5SaZ6b/ADbSZvwvqUZ8cc0nazDNKxmQB/txVet7GMWJk85A2ftI5o3T7jynXz18wIcqD3qUcSi/ixuV9i+8hCSuzyHcD1zmshgnuJ41twr7uCaba5qFtqFwr29kEUDBVR1NCwmW0ljms0wytkoe9XvQpadQ0NdB02K62+YjAebx0pLp9tbavfvEkojGM4Pemc/i19WsnsbiAJuXbk1VdPlh07UykhJbOFYdKVe2jt9FzXwzpaqFdFLDqaygRdI3q3Nz81lZHORXxFUsdV+piVW4YDn5FE7gTgft81Xby2ksW8yEkxngfHxUlrqojtgpBMqtwxPUVvlhv5QPPpPosMaAerH7e9aaHcx2LtB/0mtWMouYN6nkfcPaiFIGRu/Ss7TWhBe9nOJN6SgMp4B70ba3wb8OXKS9wRwa6KO6lscL1Oa4nVlAZ42jOMbiMUrakqOoy4CiYOMrn2rdi4ivAXyRUD3BZApOcdCetdQvuwepz1rktASGom2pIM5DVkLxpBk4XJrHRUbAH3ID+9RmMIhZj+maRJoFbMl8pzhiP6VF5KK34RG74NYcYzn9zUFxdx2sLSHkgcAd6ZOT0ikULfEtuBCk0soVlB9OMljSFLsbNojHTsKfWukNrs6S3N7HbxsfznpTzU/CenaPppnh1SGSUYwhAy2fat0JRjFRe2VUGU+0v9i7WL4PGc0Q8skjqUct8HrijZFsmZFERBKjlhwT3rpLdJCQm0EDsMHFc2rsemNro2cunpmV/MAG0DqKADjayLG2/HpI5GfmuYBKrMjKu0DjNEsyNH5bALjqR70lbHE1y94BGjKTGDkY6UQ0stySHICoOAOKm04usssaqSBzg88UWtn58jPFhVHBBrpTSezkmyuSoYZC5UkE/cDUE0gYsEJAqx3dir/hphSffoa4exS2tS0sAMfQuB0p1lWhXBlWmmc+kHgdhRWjSXLXOy0ieR+oVBk1MbWH1MYjjJGM018CXS6ZrwY4AkXaCegNPkmvG2lYsYvkk2TPYa19M893ZyxRjncwoGO2uiDMCCVPQ16rqWpI+nTq+IyEIIbo1ebpG0algd49lNYsOZ5E9UXnDjQTbRr5SFJG8/8APGehrNjM7ASeWG4PtXUUjoisEGf05zRGn2iX16IJneNn4O0dDVPYoObKbT7yCTzIplJzjqDU2pzpeXe5Y1hwMFUqDXrK+0S+MKusqgblIHaobSRNSJJJimA6HvTVewWPLa3+itVbyi0jcgkdaWXLSx3Bdn8uQnoRWnvrqFVjeXKA8e4rqRxdZ+sRiTyG+KV37CiIXZ8t4541809HA61xHHHdOsbxguehFc3NuZrfdECAh4OaFgmnt2DKxZhwOKPHWgN/Y0On6ihKo67R0y1ZS95rhmLF2yf9xrKXxv8AgeaJvKSZCjjKngg1Vr6wa1vZIgQyj1KfisrKvhbTMUDVpdz2soMLHk8r2NWlJ3kjEjrsfHQc1lZQ/KSVM6ZNZb2Xc8jYznA4pxExWVJJWZlAPpY5z+vFZWV5zk1IRCq602Q3MjoI44ycqqkkAVDFaTIxYYK9ue9ZWVax0HSyCJFaTLYA49zQjXDt63PTp7CsrKKChddaqkZONztnHsKTXF5LcMfM65yMHgVlZW3FjilZRBmlxnUL22tNzLuznBr0Gy8GWU0TzPI4AQgg8jPvWVlZPypOMkkaMSTTKrNZXEeI0kBgjc7WPP8AaooVnljzsViG25zjisrKqno72TXrLa3CxshD7c9c0PHJ5gfdGAD+bNZWV1/GzvZvyZLQq6Mw3dOe1EW1zNMzhDs+e9ZWVNfJWwokREO1ZyTLn7uvNdXt1NAvknBRiAQO/wA1lZQW3sLAM21xO6uCsnehptMZgWhf1rySe9ZWVXk09CVo02r3k9oLd5yVXnpzit6deO5MZOG96ysqrhFLSE5NvYxtbgcmTOVODjvVlsLuzFom0+Xc84kC5NZWVmyrZSIsiW7v9SZJpg8jnhyKlOmWenXipfxEykk+ZGf+KyspJyfOgpLjYnv1Q3svkyMYScc020wyzEI4Eno2rnisrKvXxsX2R39ubICHbjPLc0tuITtEsXKg81lZSxdpBaCxp8pAK9CM84rKyspeTCf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pic>
        <p:nvPicPr>
          <p:cNvPr id="2056" name="Picture 8" descr="http://tuinzaden.info/wp-content/uploads/2010/12/aardbeien-vermeerderen-stekken-uitlopers-e1300223159107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1013" y="2492896"/>
            <a:ext cx="3838575" cy="2714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9AB4F-578B-4971-B4F9-2111D86BF23C}" type="slidenum">
              <a:rPr lang="nl-NL" smtClean="0"/>
              <a:pPr/>
              <a:t>6</a:t>
            </a:fld>
            <a:endParaRPr lang="nl-NL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0CF9E494-3B02-C440-9838-4961FD9B9A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39"/>
          <a:stretch/>
        </p:blipFill>
        <p:spPr bwMode="auto">
          <a:xfrm>
            <a:off x="1843933" y="3158363"/>
            <a:ext cx="1691258" cy="3387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40581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1143000"/>
          </a:xfrm>
        </p:spPr>
        <p:txBody>
          <a:bodyPr/>
          <a:lstStyle/>
          <a:p>
            <a:r>
              <a:rPr lang="nl-NL" dirty="0"/>
              <a:t>Seksuele voortplanting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4525963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nl-NL" sz="2000" b="1" dirty="0"/>
              <a:t>Sexuele voortplanting</a:t>
            </a:r>
            <a:r>
              <a:rPr lang="nl-NL" sz="2000" dirty="0"/>
              <a:t> (geslachtelijke voortplanting)</a:t>
            </a:r>
          </a:p>
          <a:p>
            <a:pPr>
              <a:buNone/>
            </a:pPr>
            <a:r>
              <a:rPr lang="nl-NL" sz="2000" dirty="0"/>
              <a:t>	</a:t>
            </a:r>
            <a:r>
              <a:rPr lang="nl-NL" sz="2000" b="1" dirty="0"/>
              <a:t>Twee ouders</a:t>
            </a:r>
          </a:p>
          <a:p>
            <a:pPr>
              <a:buNone/>
            </a:pPr>
            <a:r>
              <a:rPr lang="nl-NL" sz="2000" dirty="0"/>
              <a:t>	Nakomelingen zijn </a:t>
            </a:r>
            <a:r>
              <a:rPr lang="nl-NL" sz="2000" b="1" dirty="0"/>
              <a:t>anders</a:t>
            </a:r>
            <a:r>
              <a:rPr lang="nl-NL" sz="2000" dirty="0"/>
              <a:t> dan de ouders (</a:t>
            </a:r>
            <a:r>
              <a:rPr lang="nl-NL" sz="2000" b="1" dirty="0"/>
              <a:t>genetische variatie</a:t>
            </a:r>
            <a:r>
              <a:rPr lang="nl-NL" sz="2000" dirty="0"/>
              <a:t>)</a:t>
            </a:r>
          </a:p>
          <a:p>
            <a:pPr>
              <a:buNone/>
            </a:pPr>
            <a:r>
              <a:rPr lang="nl-NL" sz="2000" dirty="0"/>
              <a:t>	</a:t>
            </a:r>
            <a:r>
              <a:rPr lang="nl-NL" sz="2000" b="1" dirty="0"/>
              <a:t>Niet alle genetische informatie</a:t>
            </a:r>
            <a:r>
              <a:rPr lang="nl-NL" sz="2000" dirty="0"/>
              <a:t> van beide ouders wordt overgedragen aan de nakomelingen</a:t>
            </a:r>
          </a:p>
          <a:p>
            <a:pPr>
              <a:buNone/>
            </a:pPr>
            <a:endParaRPr lang="nl-NL" sz="20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28B504-319C-4C29-9302-E762F7C86A95}" type="slidenum">
              <a:rPr lang="nl-NL" smtClean="0"/>
              <a:pPr/>
              <a:t>7</a:t>
            </a:fld>
            <a:endParaRPr lang="nl-NL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F305B31-1A45-FC4D-9A36-582E8F373E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853"/>
          <a:stretch/>
        </p:blipFill>
        <p:spPr bwMode="auto">
          <a:xfrm>
            <a:off x="985871" y="3334218"/>
            <a:ext cx="1769406" cy="3387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Voortplanting: van vrijen tot geboorte | Seksuele vorming">
            <a:extLst>
              <a:ext uri="{FF2B5EF4-FFF2-40B4-BE49-F238E27FC236}">
                <a16:creationId xmlns:a16="http://schemas.microsoft.com/office/drawing/2014/main" id="{C0DB1A13-999C-4C4A-824D-B2ED7DC267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6700" y="4723071"/>
            <a:ext cx="3797300" cy="214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Seksuele rijpheid en voortplanting bij honden - My Animals">
            <a:extLst>
              <a:ext uri="{FF2B5EF4-FFF2-40B4-BE49-F238E27FC236}">
                <a16:creationId xmlns:a16="http://schemas.microsoft.com/office/drawing/2014/main" id="{79E447AB-E2E8-3644-B655-FC8F8DC27D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0225" y="3099916"/>
            <a:ext cx="3238500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92551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1143000"/>
          </a:xfrm>
        </p:spPr>
        <p:txBody>
          <a:bodyPr/>
          <a:lstStyle/>
          <a:p>
            <a:r>
              <a:rPr lang="nl-NL" dirty="0"/>
              <a:t>Meiose </a:t>
            </a:r>
            <a:r>
              <a:rPr lang="nl-NL"/>
              <a:t>en genetica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4360" y="1600200"/>
            <a:ext cx="8435280" cy="4525963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nl-NL" sz="2000" dirty="0"/>
              <a:t>Kinderen lijken (vaak) op hun ouders maar zijn niet identiek aan hun ouders of aan hun broers en zussen (siblings).</a:t>
            </a:r>
          </a:p>
          <a:p>
            <a:pPr>
              <a:buNone/>
            </a:pPr>
            <a:endParaRPr lang="nl-NL" sz="2000" dirty="0"/>
          </a:p>
          <a:p>
            <a:pPr>
              <a:buNone/>
            </a:pPr>
            <a:r>
              <a:rPr lang="nl-NL" sz="2000" b="1" dirty="0"/>
              <a:t>Erfelijkheid</a:t>
            </a:r>
            <a:r>
              <a:rPr lang="nl-NL" sz="2000" dirty="0"/>
              <a:t>	het doorgeven van eigenschappen van generatie op generatie</a:t>
            </a:r>
          </a:p>
          <a:p>
            <a:pPr>
              <a:buNone/>
            </a:pPr>
            <a:endParaRPr lang="nl-NL" sz="2000" b="1" dirty="0"/>
          </a:p>
          <a:p>
            <a:pPr>
              <a:buNone/>
            </a:pPr>
            <a:r>
              <a:rPr lang="nl-NL" sz="2000" b="1" dirty="0"/>
              <a:t>Variatie</a:t>
            </a:r>
            <a:r>
              <a:rPr lang="nl-NL" sz="2000" dirty="0"/>
              <a:t>		er is variatie in de eigenschappen die worden overgeërfd</a:t>
            </a:r>
          </a:p>
          <a:p>
            <a:pPr>
              <a:buNone/>
            </a:pPr>
            <a:endParaRPr lang="nl-NL" sz="2000" dirty="0"/>
          </a:p>
          <a:p>
            <a:pPr>
              <a:buNone/>
            </a:pPr>
            <a:endParaRPr lang="nl-NL" sz="2000" dirty="0"/>
          </a:p>
          <a:p>
            <a:pPr>
              <a:buNone/>
            </a:pPr>
            <a:endParaRPr lang="nl-NL" sz="2000" dirty="0"/>
          </a:p>
          <a:p>
            <a:pPr>
              <a:buNone/>
            </a:pPr>
            <a:r>
              <a:rPr lang="nl-NL" sz="2000" b="1" dirty="0"/>
              <a:t>Genetica	</a:t>
            </a:r>
            <a:r>
              <a:rPr lang="nl-NL" sz="2000" dirty="0"/>
              <a:t>de studie van erfelijkheid en variatie</a:t>
            </a:r>
          </a:p>
          <a:p>
            <a:pPr>
              <a:buNone/>
            </a:pPr>
            <a:endParaRPr lang="nl-NL" sz="2000" dirty="0"/>
          </a:p>
          <a:p>
            <a:pPr>
              <a:buNone/>
            </a:pPr>
            <a:r>
              <a:rPr lang="nl-NL" sz="2000" b="1" dirty="0"/>
              <a:t>Niveaus</a:t>
            </a:r>
            <a:r>
              <a:rPr lang="nl-NL" sz="2000" dirty="0"/>
              <a:t>		organisme	- 	cel	-	molekuul </a:t>
            </a:r>
          </a:p>
          <a:p>
            <a:pPr>
              <a:buNone/>
            </a:pPr>
            <a:endParaRPr lang="nl-NL" sz="2000" b="1" dirty="0"/>
          </a:p>
          <a:p>
            <a:pPr>
              <a:buNone/>
            </a:pPr>
            <a:endParaRPr lang="nl-NL" sz="20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28B504-319C-4C29-9302-E762F7C86A95}" type="slidenum">
              <a:rPr lang="nl-NL" smtClean="0"/>
              <a:pPr/>
              <a:t>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066977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1143000"/>
          </a:xfrm>
        </p:spPr>
        <p:txBody>
          <a:bodyPr/>
          <a:lstStyle/>
          <a:p>
            <a:r>
              <a:rPr lang="nl-NL" dirty="0"/>
              <a:t>Erfelijkheid van genen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528" y="1340768"/>
            <a:ext cx="8363272" cy="5112568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nl-NL" sz="2000" dirty="0"/>
              <a:t>Erfelijke informatie is vastgelegd in </a:t>
            </a:r>
            <a:r>
              <a:rPr lang="nl-NL" sz="2000" b="1" dirty="0"/>
              <a:t>genen</a:t>
            </a:r>
            <a:r>
              <a:rPr lang="nl-NL" sz="2000" dirty="0"/>
              <a:t>. De locatie van een gen op een specifieke locatie heet de </a:t>
            </a:r>
            <a:r>
              <a:rPr lang="nl-NL" sz="2000" b="1" dirty="0"/>
              <a:t>locus</a:t>
            </a:r>
            <a:r>
              <a:rPr lang="nl-NL" sz="2000" dirty="0"/>
              <a:t>.</a:t>
            </a:r>
          </a:p>
          <a:p>
            <a:pPr>
              <a:buNone/>
            </a:pPr>
            <a:endParaRPr lang="nl-NL" sz="2000" dirty="0"/>
          </a:p>
          <a:p>
            <a:pPr>
              <a:buNone/>
            </a:pPr>
            <a:r>
              <a:rPr lang="nl-NL" sz="2000" dirty="0"/>
              <a:t>De informatie vastgelegd in genen (</a:t>
            </a:r>
            <a:r>
              <a:rPr lang="nl-NL" sz="2000" b="1" dirty="0"/>
              <a:t>genotype</a:t>
            </a:r>
            <a:r>
              <a:rPr lang="nl-NL" sz="2000" dirty="0"/>
              <a:t>) wordt zichtbaar als </a:t>
            </a:r>
            <a:r>
              <a:rPr lang="nl-NL" sz="2000" b="1" dirty="0"/>
              <a:t>eigenschappen</a:t>
            </a:r>
            <a:r>
              <a:rPr lang="nl-NL" sz="2000" dirty="0"/>
              <a:t> (</a:t>
            </a:r>
            <a:r>
              <a:rPr lang="nl-NL" sz="2000" b="1" dirty="0"/>
              <a:t>fenotype</a:t>
            </a:r>
            <a:r>
              <a:rPr lang="nl-NL" sz="2000" dirty="0"/>
              <a:t>). </a:t>
            </a:r>
          </a:p>
          <a:p>
            <a:pPr>
              <a:buNone/>
            </a:pPr>
            <a:endParaRPr lang="nl-NL" sz="2000" dirty="0"/>
          </a:p>
          <a:p>
            <a:pPr>
              <a:buNone/>
            </a:pPr>
            <a:endParaRPr lang="nl-NL" sz="2000" dirty="0"/>
          </a:p>
          <a:p>
            <a:pPr>
              <a:buNone/>
            </a:pPr>
            <a:r>
              <a:rPr lang="nl-NL" sz="2000" dirty="0"/>
              <a:t>genen			eiwitten/enzymen		eigenschappen</a:t>
            </a:r>
          </a:p>
          <a:p>
            <a:pPr>
              <a:buNone/>
            </a:pPr>
            <a:r>
              <a:rPr lang="nl-NL" sz="2000" b="1" dirty="0"/>
              <a:t>genotype</a:t>
            </a:r>
            <a:r>
              <a:rPr lang="nl-NL" sz="2000" dirty="0"/>
              <a:t>						</a:t>
            </a:r>
            <a:r>
              <a:rPr lang="nl-NL" sz="2000" b="1" dirty="0"/>
              <a:t>fenotype</a:t>
            </a:r>
            <a:endParaRPr lang="nl-NL" sz="2000" dirty="0"/>
          </a:p>
          <a:p>
            <a:pPr>
              <a:buNone/>
            </a:pPr>
            <a:endParaRPr lang="nl-NL" sz="2000" dirty="0"/>
          </a:p>
          <a:p>
            <a:pPr>
              <a:buNone/>
            </a:pPr>
            <a:endParaRPr lang="nl-NL" sz="2000" dirty="0"/>
          </a:p>
          <a:p>
            <a:pPr>
              <a:buNone/>
            </a:pPr>
            <a:r>
              <a:rPr lang="nl-NL" sz="2000" b="1" dirty="0"/>
              <a:t>doorgeven</a:t>
            </a:r>
            <a:r>
              <a:rPr lang="nl-NL" sz="2000" dirty="0"/>
              <a:t> van erfelijke informatie</a:t>
            </a:r>
            <a:r>
              <a:rPr lang="nl-NL" sz="2000" b="1" dirty="0"/>
              <a:t>:		</a:t>
            </a:r>
            <a:r>
              <a:rPr lang="nl-NL" sz="2000" dirty="0"/>
              <a:t>via </a:t>
            </a:r>
            <a:r>
              <a:rPr lang="nl-NL" sz="2000" b="1" dirty="0"/>
              <a:t>gameten</a:t>
            </a:r>
            <a:r>
              <a:rPr lang="nl-NL" sz="2000" dirty="0"/>
              <a:t> (geslachtscellen)</a:t>
            </a:r>
          </a:p>
          <a:p>
            <a:pPr>
              <a:buNone/>
            </a:pPr>
            <a:r>
              <a:rPr lang="nl-NL" sz="2000" dirty="0"/>
              <a:t>						gevolgd door </a:t>
            </a:r>
            <a:r>
              <a:rPr lang="nl-NL" sz="2000" b="1" dirty="0"/>
              <a:t>bevruchting</a:t>
            </a:r>
            <a:endParaRPr lang="nl-NL" sz="2000" dirty="0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1727575" y="4005064"/>
            <a:ext cx="1080120" cy="0"/>
          </a:xfrm>
          <a:prstGeom prst="straightConnector1">
            <a:avLst/>
          </a:prstGeom>
          <a:ln w="28575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>
            <a:off x="5537031" y="3998840"/>
            <a:ext cx="1080120" cy="0"/>
          </a:xfrm>
          <a:prstGeom prst="straightConnector1">
            <a:avLst/>
          </a:prstGeom>
          <a:ln w="28575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187624" y="3443608"/>
            <a:ext cx="2248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chemeClr val="accent1"/>
                </a:solidFill>
              </a:rPr>
              <a:t>Transcriptie/translatie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076056" y="3227584"/>
            <a:ext cx="19442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dirty="0">
                <a:solidFill>
                  <a:schemeClr val="accent1"/>
                </a:solidFill>
              </a:rPr>
              <a:t>Werking van enzymen/eiwitten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28B504-319C-4C29-9302-E762F7C86A95}" type="slidenum">
              <a:rPr lang="nl-NL" smtClean="0"/>
              <a:pPr/>
              <a:t>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666105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1887</TotalTime>
  <Words>2293</Words>
  <Application>Microsoft Macintosh PowerPoint</Application>
  <PresentationFormat>On-screen Show (4:3)</PresentationFormat>
  <Paragraphs>425</Paragraphs>
  <Slides>51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5" baseType="lpstr">
      <vt:lpstr>Arial</vt:lpstr>
      <vt:lpstr>Calibri</vt:lpstr>
      <vt:lpstr>Times New Roman</vt:lpstr>
      <vt:lpstr>Office Theme</vt:lpstr>
      <vt:lpstr>Hoofdstuk 13</vt:lpstr>
      <vt:lpstr>Leerdoelen hoofdstuk 13</vt:lpstr>
      <vt:lpstr>PowerPoint Presentation</vt:lpstr>
      <vt:lpstr>Termen</vt:lpstr>
      <vt:lpstr>Voortplanting</vt:lpstr>
      <vt:lpstr>Asexuele voortplanting</vt:lpstr>
      <vt:lpstr>Seksuele voortplanting</vt:lpstr>
      <vt:lpstr>Meiose en genetica</vt:lpstr>
      <vt:lpstr>Erfelijkheid van genen</vt:lpstr>
      <vt:lpstr>De levenscyclus</vt:lpstr>
      <vt:lpstr>Celdeling</vt:lpstr>
      <vt:lpstr>Mitose vs Meiose</vt:lpstr>
      <vt:lpstr>Chromosomen en meiose</vt:lpstr>
      <vt:lpstr>Chromosomen en meiose</vt:lpstr>
      <vt:lpstr>Homologe chromosomen</vt:lpstr>
      <vt:lpstr>Haploïd versus diploïd</vt:lpstr>
      <vt:lpstr>Chromosomen tijdens levenscyclus</vt:lpstr>
      <vt:lpstr>Gameten</vt:lpstr>
      <vt:lpstr>Verschillende sexuele cycli</vt:lpstr>
      <vt:lpstr>Verschillende sexuele cycli</vt:lpstr>
      <vt:lpstr>Verschillende sexuele cycli</vt:lpstr>
      <vt:lpstr>Verschillende sexuele cycli</vt:lpstr>
      <vt:lpstr>Meiose</vt:lpstr>
      <vt:lpstr>Meiose</vt:lpstr>
      <vt:lpstr>Meiose I</vt:lpstr>
      <vt:lpstr>Profase I</vt:lpstr>
      <vt:lpstr>Profase I</vt:lpstr>
      <vt:lpstr>Synapsis en crossover</vt:lpstr>
      <vt:lpstr>Metafase I</vt:lpstr>
      <vt:lpstr>Anafase I</vt:lpstr>
      <vt:lpstr>Telofase I en cytokinese</vt:lpstr>
      <vt:lpstr>Meiose I</vt:lpstr>
      <vt:lpstr>Meiose II</vt:lpstr>
      <vt:lpstr>Profase II</vt:lpstr>
      <vt:lpstr>Metafase II</vt:lpstr>
      <vt:lpstr>Anafase II</vt:lpstr>
      <vt:lpstr>Telofase II en cytokinese</vt:lpstr>
      <vt:lpstr>Meiose</vt:lpstr>
      <vt:lpstr>Mitose vs meiose</vt:lpstr>
      <vt:lpstr>Mitose vs meiose</vt:lpstr>
      <vt:lpstr>Zusterchromatidecohesie</vt:lpstr>
      <vt:lpstr>Genetische variatie</vt:lpstr>
      <vt:lpstr>Genetische variatie</vt:lpstr>
      <vt:lpstr>Onafhankelijke verdeling chromosomen</vt:lpstr>
      <vt:lpstr>Onafhankelijke verdeling chromosomen</vt:lpstr>
      <vt:lpstr>Genetische variatie</vt:lpstr>
      <vt:lpstr>Genetische variatie</vt:lpstr>
      <vt:lpstr>Crossing over</vt:lpstr>
      <vt:lpstr>Genetische variatie en evolutie</vt:lpstr>
      <vt:lpstr>Uitzondering</vt:lpstr>
      <vt:lpstr>Leerdoelen hoofdstuk 13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Biologie 4</dc:title>
  <dc:creator>Jessica</dc:creator>
  <cp:lastModifiedBy>Bosman J, Jasper</cp:lastModifiedBy>
  <cp:revision>217</cp:revision>
  <dcterms:created xsi:type="dcterms:W3CDTF">2012-05-01T06:49:44Z</dcterms:created>
  <dcterms:modified xsi:type="dcterms:W3CDTF">2021-04-23T07:11:11Z</dcterms:modified>
</cp:coreProperties>
</file>